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handoutMasterIdLst>
    <p:handoutMasterId r:id="rId20"/>
  </p:handoutMasterIdLst>
  <p:sldIdLst>
    <p:sldId id="346" r:id="rId2"/>
    <p:sldId id="410" r:id="rId3"/>
    <p:sldId id="411" r:id="rId4"/>
    <p:sldId id="429" r:id="rId5"/>
    <p:sldId id="473" r:id="rId6"/>
    <p:sldId id="398" r:id="rId7"/>
    <p:sldId id="453" r:id="rId8"/>
    <p:sldId id="447" r:id="rId9"/>
    <p:sldId id="448" r:id="rId10"/>
    <p:sldId id="449" r:id="rId11"/>
    <p:sldId id="450" r:id="rId12"/>
    <p:sldId id="451" r:id="rId13"/>
    <p:sldId id="452" r:id="rId14"/>
    <p:sldId id="470" r:id="rId15"/>
    <p:sldId id="471" r:id="rId16"/>
    <p:sldId id="472" r:id="rId17"/>
    <p:sldId id="426" r:id="rId18"/>
  </p:sldIdLst>
  <p:sldSz cx="9144000" cy="5143500" type="screen16x9"/>
  <p:notesSz cx="6858000" cy="9144000"/>
  <p:embeddedFontLst>
    <p:embeddedFont>
      <p:font typeface="思源黑体 CN Heavy" panose="02010600030101010101" charset="-122"/>
      <p:bold r:id="rId21"/>
    </p:embeddedFont>
    <p:embeddedFont>
      <p:font typeface="思源黑体 CN Normal" panose="02010600030101010101" charset="-122"/>
      <p:regular r:id="rId22"/>
    </p:embeddedFont>
    <p:embeddedFont>
      <p:font typeface="Franklin Gothic Demi" panose="020B0703020102020204" pitchFamily="34" charset="0"/>
      <p:regular r:id="rId23"/>
      <p:italic r:id="rId24"/>
    </p:embeddedFont>
  </p:embeddedFontLst>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44" userDrawn="1">
          <p15:clr>
            <a:srgbClr val="A4A3A4"/>
          </p15:clr>
        </p15:guide>
        <p15:guide id="2" pos="544" userDrawn="1">
          <p15:clr>
            <a:srgbClr val="A4A3A4"/>
          </p15:clr>
        </p15:guide>
        <p15:guide id="5" orient="horz" pos="2886" userDrawn="1">
          <p15:clr>
            <a:srgbClr val="A4A3A4"/>
          </p15:clr>
        </p15:guide>
        <p15:guide id="6" userDrawn="1">
          <p15:clr>
            <a:srgbClr val="A4A3A4"/>
          </p15:clr>
        </p15:guide>
        <p15:guide id="7" pos="2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3250"/>
    <a:srgbClr val="FFFFFF"/>
    <a:srgbClr val="F4C68C"/>
    <a:srgbClr val="FFFEFC"/>
    <a:srgbClr val="F98543"/>
    <a:srgbClr val="C6AF92"/>
    <a:srgbClr val="F2F2F2"/>
    <a:srgbClr val="FA945A"/>
    <a:srgbClr val="FF9966"/>
    <a:srgbClr val="F9C9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77" autoAdjust="0"/>
    <p:restoredTop sz="94660"/>
  </p:normalViewPr>
  <p:slideViewPr>
    <p:cSldViewPr snapToGrid="0" showGuides="1">
      <p:cViewPr varScale="1">
        <p:scale>
          <a:sx n="106" d="100"/>
          <a:sy n="106" d="100"/>
        </p:scale>
        <p:origin x="1094" y="62"/>
      </p:cViewPr>
      <p:guideLst>
        <p:guide pos="144"/>
        <p:guide pos="544"/>
        <p:guide orient="horz" pos="2886"/>
        <p:guide/>
        <p:guide pos="2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panose="020B0400000000000000" charset="-122"/>
              </a:rPr>
              <a:t>2023/4/6</a:t>
            </a:fld>
            <a:endParaRPr lang="zh-CN" altLang="en-US">
              <a:latin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panose="020B0400000000000000" charset="-122"/>
              </a:rPr>
              <a:t>‹#›</a:t>
            </a:fld>
            <a:endParaRPr lang="zh-CN" altLang="en-US">
              <a:latin typeface="思源黑体 CN Normal" panose="020B04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charset="-122"/>
                <a:ea typeface="思源黑体 CN Normal" panose="020B0400000000000000" charset="-122"/>
              </a:defRPr>
            </a:lvl1pPr>
          </a:lstStyle>
          <a:p>
            <a:fld id="{D2A48B96-639E-45A3-A0BA-2464DFDB1FAA}" type="datetimeFigureOut">
              <a:rPr lang="zh-CN" altLang="en-US" smtClean="0"/>
              <a:t>2023/4/6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charset="-122"/>
                <a:ea typeface="思源黑体 CN Normal" panose="020B04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1pPr>
    <a:lvl2pPr marL="4572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2pPr>
    <a:lvl3pPr marL="9144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3pPr>
    <a:lvl4pPr marL="13716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4pPr>
    <a:lvl5pPr marL="18288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不讲，过</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091692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543027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图片占位符 4"/>
          <p:cNvSpPr>
            <a:spLocks noGrp="1"/>
          </p:cNvSpPr>
          <p:nvPr>
            <p:ph type="pic" sz="quarter" idx="10"/>
          </p:nvPr>
        </p:nvSpPr>
        <p:spPr>
          <a:xfrm>
            <a:off x="690588" y="1181151"/>
            <a:ext cx="1391446" cy="1390599"/>
          </a:xfrm>
          <a:prstGeom prst="roundRect">
            <a:avLst>
              <a:gd name="adj" fmla="val 50000"/>
            </a:avLst>
          </a:prstGeom>
        </p:spPr>
        <p:txBody>
          <a:bodyPr/>
          <a:lstStyle/>
          <a:p>
            <a:endParaRPr lang="zh-CN" altLang="en-US"/>
          </a:p>
        </p:txBody>
      </p:sp>
      <p:sp>
        <p:nvSpPr>
          <p:cNvPr id="3" name="图片占位符 4"/>
          <p:cNvSpPr>
            <a:spLocks noGrp="1"/>
          </p:cNvSpPr>
          <p:nvPr>
            <p:ph type="pic" sz="quarter" idx="11"/>
          </p:nvPr>
        </p:nvSpPr>
        <p:spPr>
          <a:xfrm>
            <a:off x="2814745" y="1181151"/>
            <a:ext cx="1391446" cy="1390599"/>
          </a:xfrm>
          <a:prstGeom prst="roundRect">
            <a:avLst>
              <a:gd name="adj" fmla="val 50000"/>
            </a:avLst>
          </a:prstGeom>
        </p:spPr>
        <p:txBody>
          <a:bodyPr/>
          <a:lstStyle/>
          <a:p>
            <a:endParaRPr lang="zh-CN" altLang="en-US"/>
          </a:p>
        </p:txBody>
      </p:sp>
      <p:sp>
        <p:nvSpPr>
          <p:cNvPr id="4" name="图片占位符 4"/>
          <p:cNvSpPr>
            <a:spLocks noGrp="1"/>
          </p:cNvSpPr>
          <p:nvPr>
            <p:ph type="pic" sz="quarter" idx="12"/>
          </p:nvPr>
        </p:nvSpPr>
        <p:spPr>
          <a:xfrm>
            <a:off x="4938902" y="1181151"/>
            <a:ext cx="1391446" cy="1390599"/>
          </a:xfrm>
          <a:prstGeom prst="roundRect">
            <a:avLst>
              <a:gd name="adj" fmla="val 50000"/>
            </a:avLst>
          </a:prstGeom>
        </p:spPr>
        <p:txBody>
          <a:bodyPr/>
          <a:lstStyle/>
          <a:p>
            <a:endParaRPr lang="zh-CN" altLang="en-US"/>
          </a:p>
        </p:txBody>
      </p:sp>
      <p:sp>
        <p:nvSpPr>
          <p:cNvPr id="5" name="图片占位符 4"/>
          <p:cNvSpPr>
            <a:spLocks noGrp="1"/>
          </p:cNvSpPr>
          <p:nvPr>
            <p:ph type="pic" sz="quarter" idx="13"/>
          </p:nvPr>
        </p:nvSpPr>
        <p:spPr>
          <a:xfrm>
            <a:off x="7063058" y="1181151"/>
            <a:ext cx="1391446" cy="1390599"/>
          </a:xfrm>
          <a:prstGeom prst="roundRect">
            <a:avLst>
              <a:gd name="adj" fmla="val 50000"/>
            </a:avLst>
          </a:prstGeom>
        </p:spPr>
        <p:txBody>
          <a:bodyPr/>
          <a:lstStyle/>
          <a:p>
            <a:endParaRPr lang="zh-CN" altLang="en-US"/>
          </a:p>
        </p:txBody>
      </p:sp>
      <p:sp>
        <p:nvSpPr>
          <p:cNvPr id="6" name="矩形: 圆角 5"/>
          <p:cNvSpPr/>
          <p:nvPr userDrawn="1"/>
        </p:nvSpPr>
        <p:spPr>
          <a:xfrm>
            <a:off x="437606"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2549434"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4661262"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6773091"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4"/>
          <p:cNvSpPr>
            <a:spLocks noGrp="1"/>
          </p:cNvSpPr>
          <p:nvPr>
            <p:ph type="pic" sz="quarter" idx="10"/>
          </p:nvPr>
        </p:nvSpPr>
        <p:spPr>
          <a:xfrm>
            <a:off x="228600" y="3046768"/>
            <a:ext cx="1752325" cy="1371028"/>
          </a:xfrm>
          <a:prstGeom prst="roundRect">
            <a:avLst>
              <a:gd name="adj" fmla="val 4027"/>
            </a:avLst>
          </a:prstGeom>
        </p:spPr>
        <p:txBody>
          <a:bodyPr/>
          <a:lstStyle/>
          <a:p>
            <a:endParaRPr lang="zh-CN" altLang="en-US"/>
          </a:p>
        </p:txBody>
      </p:sp>
      <p:sp>
        <p:nvSpPr>
          <p:cNvPr id="3" name="图片占位符 4"/>
          <p:cNvSpPr>
            <a:spLocks noGrp="1"/>
          </p:cNvSpPr>
          <p:nvPr>
            <p:ph type="pic" sz="quarter" idx="11"/>
          </p:nvPr>
        </p:nvSpPr>
        <p:spPr>
          <a:xfrm>
            <a:off x="2405286" y="3046768"/>
            <a:ext cx="1752325" cy="1371028"/>
          </a:xfrm>
          <a:prstGeom prst="roundRect">
            <a:avLst>
              <a:gd name="adj" fmla="val 4027"/>
            </a:avLst>
          </a:prstGeom>
        </p:spPr>
        <p:txBody>
          <a:bodyPr/>
          <a:lstStyle/>
          <a:p>
            <a:endParaRPr lang="zh-CN" altLang="en-US"/>
          </a:p>
        </p:txBody>
      </p:sp>
      <p:sp>
        <p:nvSpPr>
          <p:cNvPr id="4" name="图片占位符 4"/>
          <p:cNvSpPr>
            <a:spLocks noGrp="1"/>
          </p:cNvSpPr>
          <p:nvPr>
            <p:ph type="pic" sz="quarter" idx="13"/>
          </p:nvPr>
        </p:nvSpPr>
        <p:spPr>
          <a:xfrm>
            <a:off x="7163075" y="3062399"/>
            <a:ext cx="1752325" cy="1371028"/>
          </a:xfrm>
          <a:prstGeom prst="roundRect">
            <a:avLst>
              <a:gd name="adj" fmla="val 4027"/>
            </a:avLst>
          </a:prstGeom>
        </p:spPr>
        <p:txBody>
          <a:bodyPr/>
          <a:lstStyle/>
          <a:p>
            <a:endParaRPr lang="zh-CN" altLang="en-US"/>
          </a:p>
        </p:txBody>
      </p:sp>
      <p:sp>
        <p:nvSpPr>
          <p:cNvPr id="5" name="图片占位符 4"/>
          <p:cNvSpPr>
            <a:spLocks noGrp="1"/>
          </p:cNvSpPr>
          <p:nvPr>
            <p:ph type="pic" sz="quarter" idx="12"/>
          </p:nvPr>
        </p:nvSpPr>
        <p:spPr>
          <a:xfrm>
            <a:off x="4572000" y="2704026"/>
            <a:ext cx="2156741" cy="2121974"/>
          </a:xfrm>
          <a:prstGeom prst="roundRect">
            <a:avLst>
              <a:gd name="adj" fmla="val 4027"/>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4C68C">
                <a:alpha val="11000"/>
              </a:srgbClr>
            </a:gs>
            <a:gs pos="100000">
              <a:schemeClr val="accent1">
                <a:lumMod val="30000"/>
                <a:lumOff val="70000"/>
                <a:alpha val="0"/>
              </a:schemeClr>
            </a:gs>
          </a:gsLst>
          <a:lin ang="135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55F040-ED43-464F-96F2-927121FE6FD0}" type="datetimeFigureOut">
              <a:rPr lang="zh-CN" altLang="en-US" smtClean="0"/>
              <a:t>2023/4/6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95CE31C-667C-455E-B312-3B73BAEC61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85800" rtl="0" eaLnBrk="1" latinLnBrk="0" hangingPunct="1">
        <a:lnSpc>
          <a:spcPct val="90000"/>
        </a:lnSpc>
        <a:spcBef>
          <a:spcPct val="0"/>
        </a:spcBef>
        <a:buNone/>
        <a:defRPr sz="3300" kern="1200">
          <a:solidFill>
            <a:schemeClr val="tx1"/>
          </a:solidFill>
          <a:latin typeface="思源黑体 CN Normal" panose="020B0400000000000000"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0.xml"/><Relationship Id="rId7" Type="http://schemas.openxmlformats.org/officeDocument/2006/relationships/image" Target="../media/image12.sv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slideLayout" Target="../slideLayouts/slideLayout2.xml"/><Relationship Id="rId10" Type="http://schemas.openxmlformats.org/officeDocument/2006/relationships/image" Target="../media/image15.png"/><Relationship Id="rId4" Type="http://schemas.openxmlformats.org/officeDocument/2006/relationships/tags" Target="../tags/tag21.xml"/><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6.xml"/><Relationship Id="rId7" Type="http://schemas.openxmlformats.org/officeDocument/2006/relationships/image" Target="../media/image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en-US" altLang="zh-CN" sz="4400" b="1" i="0">
                <a:solidFill>
                  <a:srgbClr val="223250"/>
                </a:solidFill>
                <a:latin typeface="+mj-ea"/>
                <a:ea typeface="+mj-ea"/>
              </a:rPr>
              <a:t>P</a:t>
            </a:r>
            <a:r>
              <a:rPr lang="zh-CN" altLang="en-US" sz="4400" b="1" i="0">
                <a:solidFill>
                  <a:srgbClr val="223250"/>
                </a:solidFill>
                <a:latin typeface="+mj-ea"/>
                <a:ea typeface="+mj-ea"/>
              </a:rPr>
              <a:t>et </a:t>
            </a:r>
            <a:r>
              <a:rPr lang="en-US" altLang="zh-CN" sz="4400" b="1" i="0">
                <a:solidFill>
                  <a:srgbClr val="223250"/>
                </a:solidFill>
                <a:latin typeface="+mj-ea"/>
                <a:ea typeface="+mj-ea"/>
              </a:rPr>
              <a:t>D</a:t>
            </a:r>
            <a:r>
              <a:rPr lang="zh-CN" altLang="en-US" sz="4400" b="1" i="0">
                <a:solidFill>
                  <a:srgbClr val="223250"/>
                </a:solidFill>
                <a:latin typeface="+mj-ea"/>
                <a:ea typeface="+mj-ea"/>
              </a:rPr>
              <a:t>octor</a:t>
            </a:r>
            <a:r>
              <a:rPr lang="en-US" altLang="zh-CN" sz="4400" b="1" i="0">
                <a:solidFill>
                  <a:srgbClr val="223250"/>
                </a:solidFill>
                <a:latin typeface="+mj-ea"/>
                <a:ea typeface="+mj-ea"/>
              </a:rPr>
              <a:t> APP</a:t>
            </a:r>
          </a:p>
        </p:txBody>
      </p:sp>
      <p:sp>
        <p:nvSpPr>
          <p:cNvPr id="117" name="文本框 116"/>
          <p:cNvSpPr txBox="1"/>
          <p:nvPr/>
        </p:nvSpPr>
        <p:spPr>
          <a:xfrm>
            <a:off x="1695450" y="3480435"/>
            <a:ext cx="6454140" cy="46037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r>
              <a:rPr lang="en-US" altLang="zh-CN" sz="1200" spc="0" dirty="0">
                <a:solidFill>
                  <a:srgbClr val="223250"/>
                </a:solidFill>
                <a:effectLst/>
                <a:sym typeface="思源黑体 CN Normal" panose="020B0400000000000000" charset="-122"/>
              </a:rPr>
              <a:t>Group members</a:t>
            </a:r>
            <a:r>
              <a:rPr lang="zh-CN" altLang="en-US" sz="1200" spc="0" dirty="0">
                <a:solidFill>
                  <a:srgbClr val="223250"/>
                </a:solidFill>
                <a:effectLst/>
                <a:sym typeface="思源黑体 CN Normal" panose="020B0400000000000000" charset="-122"/>
              </a:rPr>
              <a:t>：杜卓航</a:t>
            </a:r>
            <a:r>
              <a:rPr lang="en-US" altLang="zh-CN" sz="1200" spc="0" dirty="0">
                <a:solidFill>
                  <a:srgbClr val="223250"/>
                </a:solidFill>
                <a:effectLst/>
                <a:sym typeface="思源黑体 CN Normal" panose="020B0400000000000000" charset="-122"/>
              </a:rPr>
              <a:t>, </a:t>
            </a:r>
            <a:r>
              <a:rPr lang="en-US" altLang="zh-CN" sz="1200" spc="0" dirty="0" err="1">
                <a:solidFill>
                  <a:srgbClr val="223250"/>
                </a:solidFill>
                <a:effectLst/>
                <a:sym typeface="思源黑体 CN Normal" panose="020B0400000000000000" charset="-122"/>
              </a:rPr>
              <a:t>李苛垚</a:t>
            </a:r>
            <a:r>
              <a:rPr lang="en-US" altLang="zh-CN" sz="1200" spc="0" dirty="0">
                <a:solidFill>
                  <a:srgbClr val="223250"/>
                </a:solidFill>
                <a:effectLst/>
                <a:sym typeface="思源黑体 CN Normal" panose="020B0400000000000000" charset="-122"/>
              </a:rPr>
              <a:t>, </a:t>
            </a:r>
            <a:r>
              <a:rPr lang="en-US" altLang="zh-CN" sz="1200" spc="0" dirty="0" err="1">
                <a:solidFill>
                  <a:srgbClr val="223250"/>
                </a:solidFill>
                <a:effectLst/>
                <a:sym typeface="思源黑体 CN Normal" panose="020B0400000000000000" charset="-122"/>
              </a:rPr>
              <a:t>黄熙晋</a:t>
            </a:r>
            <a:r>
              <a:rPr lang="en-US" altLang="zh-CN" sz="1200" spc="0" dirty="0">
                <a:solidFill>
                  <a:srgbClr val="223250"/>
                </a:solidFill>
                <a:effectLst/>
                <a:sym typeface="思源黑体 CN Normal" panose="020B0400000000000000" charset="-122"/>
              </a:rPr>
              <a:t>, </a:t>
            </a:r>
            <a:r>
              <a:rPr lang="zh-CN" altLang="en-US" sz="1200" spc="0" dirty="0">
                <a:solidFill>
                  <a:srgbClr val="223250"/>
                </a:solidFill>
                <a:effectLst/>
                <a:sym typeface="思源黑体 CN Normal" panose="020B0400000000000000" charset="-122"/>
              </a:rPr>
              <a:t>鲍忠正</a:t>
            </a:r>
          </a:p>
          <a:p>
            <a:endParaRPr lang="en-US" altLang="zh-CN" sz="1200" spc="0" dirty="0">
              <a:solidFill>
                <a:srgbClr val="223250"/>
              </a:solidFill>
              <a:effectLst/>
              <a:sym typeface="思源黑体 CN Normal" panose="020B0400000000000000" charset="-122"/>
            </a:endParaRPr>
          </a:p>
        </p:txBody>
      </p:sp>
      <p:sp>
        <p:nvSpPr>
          <p:cNvPr id="119" name="矩形 118"/>
          <p:cNvSpPr/>
          <p:nvPr/>
        </p:nvSpPr>
        <p:spPr>
          <a:xfrm>
            <a:off x="1703546" y="2545105"/>
            <a:ext cx="4849744" cy="299085"/>
          </a:xfrm>
          <a:prstGeom prst="rect">
            <a:avLst/>
          </a:prstGeom>
        </p:spPr>
        <p:txBody>
          <a:bodyPr wrap="square">
            <a:spAutoFit/>
          </a:bodyPr>
          <a:lstStyle/>
          <a:p>
            <a:pPr defTabSz="685800">
              <a:lnSpc>
                <a:spcPct val="150000"/>
              </a:lnSpc>
            </a:pPr>
            <a:r>
              <a:rPr lang="zh-CN" altLang="en-US" sz="900">
                <a:solidFill>
                  <a:schemeClr val="tx1">
                    <a:lumMod val="75000"/>
                    <a:lumOff val="25000"/>
                  </a:schemeClr>
                </a:solidFill>
                <a:cs typeface="+mn-ea"/>
              </a:rPr>
              <a:t>宠物医生移动应用商业计划</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dirty="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BUSINESS PLAN</a:t>
            </a:r>
            <a:endParaRPr kumimoji="0" lang="en-US" altLang="zh-CN" sz="4400" b="0" i="0" u="none" strike="noStrike" kern="1200" cap="none" spc="0" normalizeH="0" baseline="0" noProof="0" dirty="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109" name="文本框 10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412470" y="1787796"/>
            <a:ext cx="2571750" cy="1450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Swot Analysis</a:t>
            </a:r>
          </a:p>
        </p:txBody>
      </p:sp>
      <p:sp>
        <p:nvSpPr>
          <p:cNvPr id="15" name="文本框 14"/>
          <p:cNvSpPr txBox="1"/>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Swot分析</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9792" y="172220"/>
            <a:ext cx="689808" cy="671560"/>
            <a:chOff x="6259919"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9919"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2.2</a:t>
              </a:r>
            </a:p>
          </p:txBody>
        </p:sp>
      </p:grpSp>
      <p:sp>
        <p:nvSpPr>
          <p:cNvPr id="8" name="任意多边形: 形状 7"/>
          <p:cNvSpPr/>
          <p:nvPr/>
        </p:nvSpPr>
        <p:spPr>
          <a:xfrm>
            <a:off x="3800891" y="1480579"/>
            <a:ext cx="1457751" cy="728875"/>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olidFill>
            <a:srgbClr val="2232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58" tIns="160358" rIns="160358" bIns="16035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9" name="任意多边形: 形状 8"/>
          <p:cNvSpPr/>
          <p:nvPr/>
        </p:nvSpPr>
        <p:spPr>
          <a:xfrm rot="3600000">
            <a:off x="4794028" y="2558291"/>
            <a:ext cx="759514" cy="25510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10" name="任意多边形: 形状 9"/>
          <p:cNvSpPr/>
          <p:nvPr/>
        </p:nvSpPr>
        <p:spPr>
          <a:xfrm>
            <a:off x="5102538" y="3114417"/>
            <a:ext cx="1457751" cy="728875"/>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olidFill>
            <a:srgbClr val="2232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58" tIns="160358" rIns="160358" bIns="16035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11" name="任意多边形: 形状 10"/>
          <p:cNvSpPr/>
          <p:nvPr/>
        </p:nvSpPr>
        <p:spPr>
          <a:xfrm>
            <a:off x="4213961" y="3417252"/>
            <a:ext cx="759515" cy="255107"/>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12" name="任意多边形: 形状 11"/>
          <p:cNvSpPr/>
          <p:nvPr/>
        </p:nvSpPr>
        <p:spPr>
          <a:xfrm>
            <a:off x="2650654" y="3041763"/>
            <a:ext cx="1457751" cy="728875"/>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olidFill>
            <a:srgbClr val="2232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58" tIns="160358" rIns="160358" bIns="16035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13" name="任意多边形: 形状 12"/>
          <p:cNvSpPr/>
          <p:nvPr/>
        </p:nvSpPr>
        <p:spPr>
          <a:xfrm rot="18000000">
            <a:off x="3590456" y="2558291"/>
            <a:ext cx="759514" cy="25510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24" name="文本框 23"/>
          <p:cNvSpPr txBox="1"/>
          <p:nvPr/>
        </p:nvSpPr>
        <p:spPr>
          <a:xfrm>
            <a:off x="5509720" y="1387891"/>
            <a:ext cx="2720072" cy="506164"/>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2000" dirty="0">
                <a:solidFill>
                  <a:schemeClr val="tx1">
                    <a:lumMod val="65000"/>
                    <a:lumOff val="35000"/>
                  </a:schemeClr>
                </a:solidFill>
                <a:sym typeface="思源黑体 CN Normal" panose="020B0400000000000000" charset="-122"/>
              </a:rPr>
              <a:t>new business model</a:t>
            </a:r>
          </a:p>
        </p:txBody>
      </p:sp>
      <p:sp>
        <p:nvSpPr>
          <p:cNvPr id="25" name="文本框 24"/>
          <p:cNvSpPr txBox="1"/>
          <p:nvPr/>
        </p:nvSpPr>
        <p:spPr>
          <a:xfrm>
            <a:off x="6382751" y="1199903"/>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zh-CN" sz="1600" b="0" dirty="0">
                <a:solidFill>
                  <a:srgbClr val="223250"/>
                </a:solidFill>
              </a:rPr>
              <a:t>01</a:t>
            </a:r>
          </a:p>
        </p:txBody>
      </p:sp>
      <p:sp>
        <p:nvSpPr>
          <p:cNvPr id="26" name="文本框 25"/>
          <p:cNvSpPr txBox="1"/>
          <p:nvPr/>
        </p:nvSpPr>
        <p:spPr>
          <a:xfrm>
            <a:off x="5258642" y="3912866"/>
            <a:ext cx="3748603" cy="1031096"/>
          </a:xfrm>
          <a:prstGeom prst="rect">
            <a:avLst/>
          </a:prstGeom>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2000" dirty="0">
                <a:solidFill>
                  <a:schemeClr val="tx1">
                    <a:lumMod val="65000"/>
                    <a:lumOff val="35000"/>
                  </a:schemeClr>
                </a:solidFill>
                <a:sym typeface="思源黑体 CN Normal" panose="020B0400000000000000" charset="-122"/>
              </a:rPr>
              <a:t>solves </a:t>
            </a:r>
            <a:r>
              <a:rPr lang="en-US" altLang="zh-CN" sz="2000" dirty="0">
                <a:solidFill>
                  <a:schemeClr val="tx1">
                    <a:lumMod val="65000"/>
                    <a:lumOff val="35000"/>
                  </a:schemeClr>
                </a:solidFill>
                <a:sym typeface="思源黑体 CN Normal" panose="020B0400000000000000" charset="-122"/>
              </a:rPr>
              <a:t>consumer’s </a:t>
            </a:r>
            <a:r>
              <a:rPr lang="zh-CN" altLang="en-US" sz="2000" dirty="0">
                <a:solidFill>
                  <a:schemeClr val="tx1">
                    <a:lumMod val="65000"/>
                    <a:lumOff val="35000"/>
                  </a:schemeClr>
                </a:solidFill>
                <a:sym typeface="思源黑体 CN Normal" panose="020B0400000000000000" charset="-122"/>
              </a:rPr>
              <a:t>problems</a:t>
            </a:r>
          </a:p>
        </p:txBody>
      </p:sp>
      <p:sp>
        <p:nvSpPr>
          <p:cNvPr id="27" name="文本框 26"/>
          <p:cNvSpPr txBox="1"/>
          <p:nvPr/>
        </p:nvSpPr>
        <p:spPr>
          <a:xfrm>
            <a:off x="6767495" y="3577437"/>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zh-CN" sz="1600" b="0" dirty="0">
                <a:solidFill>
                  <a:srgbClr val="223250"/>
                </a:solidFill>
              </a:rPr>
              <a:t>03</a:t>
            </a:r>
          </a:p>
        </p:txBody>
      </p:sp>
      <p:sp>
        <p:nvSpPr>
          <p:cNvPr id="28" name="文本框 27"/>
          <p:cNvSpPr txBox="1"/>
          <p:nvPr/>
        </p:nvSpPr>
        <p:spPr>
          <a:xfrm>
            <a:off x="321944" y="3349626"/>
            <a:ext cx="2662276" cy="1671320"/>
          </a:xfrm>
          <a:prstGeom prst="rect">
            <a:avLst/>
          </a:prstGeom>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lgn="l">
              <a:buClr>
                <a:schemeClr val="accent2"/>
              </a:buClr>
            </a:pPr>
            <a:r>
              <a:rPr lang="en-US" altLang="zh-CN" sz="2000" dirty="0">
                <a:solidFill>
                  <a:schemeClr val="tx1">
                    <a:lumMod val="65000"/>
                    <a:lumOff val="35000"/>
                  </a:schemeClr>
                </a:solidFill>
                <a:sym typeface="思源黑体 CN Normal" panose="020B0400000000000000" charset="-122"/>
              </a:rPr>
              <a:t>1.</a:t>
            </a:r>
            <a:r>
              <a:rPr lang="zh-CN" altLang="en-US" sz="2000" dirty="0">
                <a:solidFill>
                  <a:schemeClr val="tx1">
                    <a:lumMod val="65000"/>
                    <a:lumOff val="35000"/>
                  </a:schemeClr>
                </a:solidFill>
                <a:sym typeface="思源黑体 CN Normal" panose="020B0400000000000000" charset="-122"/>
              </a:rPr>
              <a:t>growing market. </a:t>
            </a:r>
            <a:r>
              <a:rPr lang="en-US" altLang="zh-CN" sz="2000" dirty="0">
                <a:solidFill>
                  <a:schemeClr val="tx1">
                    <a:lumMod val="65000"/>
                    <a:lumOff val="35000"/>
                  </a:schemeClr>
                </a:solidFill>
                <a:sym typeface="思源黑体 CN Normal" panose="020B0400000000000000" charset="-122"/>
              </a:rPr>
              <a:t>2.I</a:t>
            </a:r>
            <a:r>
              <a:rPr lang="zh-CN" altLang="en-US" sz="2000" dirty="0">
                <a:solidFill>
                  <a:schemeClr val="tx1">
                    <a:lumMod val="65000"/>
                    <a:lumOff val="35000"/>
                  </a:schemeClr>
                </a:solidFill>
                <a:sym typeface="思源黑体 CN Normal" panose="020B0400000000000000" charset="-122"/>
              </a:rPr>
              <a:t>ncreasing number of pet consumers</a:t>
            </a:r>
          </a:p>
        </p:txBody>
      </p:sp>
      <p:sp>
        <p:nvSpPr>
          <p:cNvPr id="30" name="文本框 29"/>
          <p:cNvSpPr txBox="1"/>
          <p:nvPr/>
        </p:nvSpPr>
        <p:spPr>
          <a:xfrm>
            <a:off x="-188936" y="3021330"/>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r"/>
            <a:r>
              <a:rPr lang="en-US" altLang="zh-CN" sz="1600" b="0" dirty="0">
                <a:solidFill>
                  <a:srgbClr val="223250"/>
                </a:solidFill>
              </a:rPr>
              <a:t>02</a:t>
            </a:r>
          </a:p>
        </p:txBody>
      </p:sp>
      <p:sp>
        <p:nvSpPr>
          <p:cNvPr id="21" name="文本框 20"/>
          <p:cNvSpPr txBox="1"/>
          <p:nvPr/>
        </p:nvSpPr>
        <p:spPr>
          <a:xfrm>
            <a:off x="3654211" y="1542732"/>
            <a:ext cx="1751110" cy="521970"/>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400" b="0" dirty="0">
                <a:solidFill>
                  <a:schemeClr val="accent1"/>
                </a:solidFill>
              </a:rPr>
              <a:t>I</a:t>
            </a:r>
            <a:r>
              <a:rPr lang="zh-CN" altLang="en-US" sz="1400" b="0" dirty="0">
                <a:solidFill>
                  <a:schemeClr val="accent1"/>
                </a:solidFill>
              </a:rPr>
              <a:t>nnovative </a:t>
            </a:r>
            <a:r>
              <a:rPr lang="en-US" altLang="zh-CN" sz="1400" b="0" dirty="0">
                <a:solidFill>
                  <a:schemeClr val="accent1"/>
                </a:solidFill>
              </a:rPr>
              <a:t>B</a:t>
            </a:r>
            <a:r>
              <a:rPr lang="zh-CN" altLang="en-US" sz="1400" b="0" dirty="0">
                <a:solidFill>
                  <a:schemeClr val="accent1"/>
                </a:solidFill>
              </a:rPr>
              <a:t>usiness </a:t>
            </a:r>
            <a:r>
              <a:rPr lang="en-US" altLang="zh-CN" sz="1400" b="0" dirty="0">
                <a:solidFill>
                  <a:schemeClr val="accent1"/>
                </a:solidFill>
              </a:rPr>
              <a:t>M</a:t>
            </a:r>
            <a:r>
              <a:rPr lang="zh-CN" altLang="en-US" sz="1400" b="0" dirty="0">
                <a:solidFill>
                  <a:schemeClr val="accent1"/>
                </a:solidFill>
              </a:rPr>
              <a:t>odel</a:t>
            </a:r>
          </a:p>
        </p:txBody>
      </p:sp>
      <p:sp>
        <p:nvSpPr>
          <p:cNvPr id="22" name="文本框 21"/>
          <p:cNvSpPr txBox="1"/>
          <p:nvPr/>
        </p:nvSpPr>
        <p:spPr>
          <a:xfrm>
            <a:off x="2480469" y="3114417"/>
            <a:ext cx="1751110" cy="58356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600" b="0" dirty="0">
                <a:solidFill>
                  <a:schemeClr val="accent1"/>
                </a:solidFill>
              </a:rPr>
              <a:t>M</a:t>
            </a:r>
            <a:r>
              <a:rPr lang="zh-CN" altLang="en-US" sz="1600" b="0" dirty="0">
                <a:solidFill>
                  <a:schemeClr val="accent1"/>
                </a:solidFill>
              </a:rPr>
              <a:t>arket </a:t>
            </a:r>
            <a:r>
              <a:rPr lang="en-US" altLang="zh-CN" sz="1600" b="0" dirty="0">
                <a:solidFill>
                  <a:schemeClr val="accent1"/>
                </a:solidFill>
              </a:rPr>
              <a:t>R</a:t>
            </a:r>
            <a:r>
              <a:rPr lang="zh-CN" altLang="en-US" sz="1600" b="0" dirty="0">
                <a:solidFill>
                  <a:schemeClr val="accent1"/>
                </a:solidFill>
              </a:rPr>
              <a:t>equirement</a:t>
            </a:r>
          </a:p>
        </p:txBody>
      </p:sp>
      <p:sp>
        <p:nvSpPr>
          <p:cNvPr id="23" name="文本框 22"/>
          <p:cNvSpPr txBox="1"/>
          <p:nvPr/>
        </p:nvSpPr>
        <p:spPr>
          <a:xfrm>
            <a:off x="4955858" y="3318119"/>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600" b="0" dirty="0">
                <a:solidFill>
                  <a:schemeClr val="accent1"/>
                </a:solidFill>
              </a:rPr>
              <a:t>C</a:t>
            </a:r>
            <a:r>
              <a:rPr lang="zh-CN" altLang="en-US" sz="1600" b="0" dirty="0">
                <a:solidFill>
                  <a:schemeClr val="accent1"/>
                </a:solidFill>
              </a:rPr>
              <a:t>onvenience</a:t>
            </a:r>
          </a:p>
        </p:txBody>
      </p:sp>
      <p:sp>
        <p:nvSpPr>
          <p:cNvPr id="29" name="矩形 28"/>
          <p:cNvSpPr/>
          <p:nvPr>
            <p:custDataLst>
              <p:tags r:id="rId2"/>
            </p:custDataLst>
          </p:nvPr>
        </p:nvSpPr>
        <p:spPr>
          <a:xfrm>
            <a:off x="372756" y="1440398"/>
            <a:ext cx="3283979" cy="521970"/>
          </a:xfrm>
          <a:prstGeom prst="rect">
            <a:avLst/>
          </a:prstGeom>
          <a:noFill/>
          <a:ln>
            <a:noFill/>
          </a:ln>
        </p:spPr>
        <p:txBody>
          <a:bodyPr wrap="square" rtlCol="0">
            <a:spAutoFit/>
          </a:bodyPr>
          <a:lstStyle/>
          <a:p>
            <a:r>
              <a:rPr lang="en-US" sz="2800">
                <a:ln w="38100">
                  <a:noFill/>
                </a:ln>
                <a:solidFill>
                  <a:srgbClr val="223250"/>
                </a:solidFill>
                <a:latin typeface="+mj-ea"/>
                <a:ea typeface="+mj-ea"/>
                <a:sym typeface="+mn-lt"/>
              </a:rPr>
              <a:t>S</a:t>
            </a:r>
            <a:r>
              <a:rPr sz="2800">
                <a:ln w="38100">
                  <a:noFill/>
                </a:ln>
                <a:solidFill>
                  <a:srgbClr val="223250"/>
                </a:solidFill>
                <a:latin typeface="+mj-ea"/>
                <a:ea typeface="+mj-ea"/>
                <a:sym typeface="+mn-lt"/>
              </a:rPr>
              <a:t>trengths</a:t>
            </a:r>
            <a:r>
              <a:rPr lang="en-US" sz="2800">
                <a:ln w="38100">
                  <a:noFill/>
                </a:ln>
                <a:solidFill>
                  <a:srgbClr val="223250"/>
                </a:solidFill>
                <a:latin typeface="+mj-ea"/>
                <a:ea typeface="+mj-ea"/>
                <a:sym typeface="+mn-lt"/>
              </a:rPr>
              <a:t> </a:t>
            </a:r>
            <a:endParaRPr lang="zh-CN" sz="1200">
              <a:ln w="38100">
                <a:noFill/>
              </a:ln>
              <a:solidFill>
                <a:srgbClr val="223250"/>
              </a:solidFill>
              <a:latin typeface="+mj-ea"/>
              <a:ea typeface="+mj-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2.2</a:t>
              </a:r>
            </a:p>
          </p:txBody>
        </p:sp>
      </p:grpSp>
      <p:sp>
        <p:nvSpPr>
          <p:cNvPr id="24" name="矩形: 圆角 23"/>
          <p:cNvSpPr/>
          <p:nvPr/>
        </p:nvSpPr>
        <p:spPr>
          <a:xfrm>
            <a:off x="1741187" y="1792954"/>
            <a:ext cx="2626798" cy="2465504"/>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25" name="矩形 24"/>
          <p:cNvSpPr/>
          <p:nvPr/>
        </p:nvSpPr>
        <p:spPr>
          <a:xfrm>
            <a:off x="1868805" y="2921635"/>
            <a:ext cx="2378075" cy="1252220"/>
          </a:xfrm>
          <a:prstGeom prst="rect">
            <a:avLst/>
          </a:prstGeom>
        </p:spPr>
        <p:txBody>
          <a:bodyPr wrap="square">
            <a:noAutofit/>
          </a:bodyPr>
          <a:lstStyle/>
          <a:p>
            <a:pPr algn="ctr">
              <a:lnSpc>
                <a:spcPct val="150000"/>
              </a:lnSpc>
            </a:pP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The pet medical market </a:t>
            </a:r>
            <a:r>
              <a:rPr lang="en-US" altLang="zh-CN" sz="1000" kern="0" dirty="0">
                <a:solidFill>
                  <a:schemeClr val="tx1">
                    <a:lumMod val="65000"/>
                    <a:lumOff val="35000"/>
                  </a:schemeClr>
                </a:solidFill>
                <a:latin typeface="思源黑体 CN Normal" panose="020B0400000000000000" charset="-122"/>
                <a:sym typeface="思源黑体 CN Normal" panose="020B0400000000000000" charset="-122"/>
              </a:rPr>
              <a:t>will</a:t>
            </a: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 </a:t>
            </a:r>
            <a:r>
              <a:rPr lang="en-US" altLang="zh-CN" sz="1000" kern="0" dirty="0">
                <a:solidFill>
                  <a:schemeClr val="tx1">
                    <a:lumMod val="65000"/>
                    <a:lumOff val="35000"/>
                  </a:schemeClr>
                </a:solidFill>
                <a:latin typeface="思源黑体 CN Normal" panose="020B0400000000000000" charset="-122"/>
                <a:sym typeface="思源黑体 CN Normal" panose="020B0400000000000000" charset="-122"/>
              </a:rPr>
              <a:t>be</a:t>
            </a: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 highly competitive </a:t>
            </a:r>
            <a:r>
              <a:rPr lang="en-US" altLang="zh-CN" sz="1000" kern="0" dirty="0">
                <a:solidFill>
                  <a:schemeClr val="tx1">
                    <a:lumMod val="65000"/>
                    <a:lumOff val="35000"/>
                  </a:schemeClr>
                </a:solidFill>
                <a:latin typeface="思源黑体 CN Normal" panose="020B0400000000000000" charset="-122"/>
                <a:sym typeface="思源黑体 CN Normal" panose="020B0400000000000000" charset="-122"/>
              </a:rPr>
              <a:t>in the future</a:t>
            </a: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 Therefore, the family pet doctor App needs to develop an effective marketing strategy to attract more users.</a:t>
            </a:r>
          </a:p>
        </p:txBody>
      </p:sp>
      <p:sp>
        <p:nvSpPr>
          <p:cNvPr id="26" name="矩形 2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1969135" y="2584450"/>
            <a:ext cx="22777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F</a:t>
            </a:r>
            <a:r>
              <a:rPr lang="zh-CN" altLang="en-US" sz="1600">
                <a:solidFill>
                  <a:srgbClr val="223250"/>
                </a:solidFill>
                <a:latin typeface="+mj-ea"/>
                <a:ea typeface="+mj-ea"/>
                <a:sym typeface="思源黑体 CN Normal" panose="020B0400000000000000" charset="-122"/>
              </a:rPr>
              <a:t>ierce </a:t>
            </a:r>
            <a:r>
              <a:rPr lang="en-US" altLang="zh-CN" sz="1600">
                <a:solidFill>
                  <a:srgbClr val="223250"/>
                </a:solidFill>
                <a:latin typeface="+mj-ea"/>
                <a:ea typeface="+mj-ea"/>
                <a:sym typeface="思源黑体 CN Normal" panose="020B0400000000000000" charset="-122"/>
              </a:rPr>
              <a:t>C</a:t>
            </a:r>
            <a:r>
              <a:rPr lang="zh-CN" altLang="en-US" sz="1600">
                <a:solidFill>
                  <a:srgbClr val="223250"/>
                </a:solidFill>
                <a:latin typeface="+mj-ea"/>
                <a:ea typeface="+mj-ea"/>
                <a:sym typeface="思源黑体 CN Normal" panose="020B0400000000000000" charset="-122"/>
              </a:rPr>
              <a:t>ompetition</a:t>
            </a:r>
          </a:p>
        </p:txBody>
      </p:sp>
      <p:sp>
        <p:nvSpPr>
          <p:cNvPr id="27" name="椭圆 26"/>
          <p:cNvSpPr/>
          <p:nvPr/>
        </p:nvSpPr>
        <p:spPr>
          <a:xfrm>
            <a:off x="2810430" y="2059495"/>
            <a:ext cx="488312" cy="486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4586359" y="1793717"/>
            <a:ext cx="2626798" cy="2465504"/>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34" name="矩形 33"/>
          <p:cNvSpPr/>
          <p:nvPr/>
        </p:nvSpPr>
        <p:spPr>
          <a:xfrm>
            <a:off x="4789805" y="2921635"/>
            <a:ext cx="2275205" cy="1236345"/>
          </a:xfrm>
          <a:prstGeom prst="rect">
            <a:avLst/>
          </a:prstGeom>
        </p:spPr>
        <p:txBody>
          <a:bodyPr wrap="square">
            <a:noAutofit/>
          </a:bodyPr>
          <a:lstStyle/>
          <a:p>
            <a:pPr algn="ctr">
              <a:lnSpc>
                <a:spcPct val="150000"/>
              </a:lnSpc>
            </a:pP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Family Pet Doctor App needs to establish a good relationship with suppliers to ensure the provision of high-quality pet medical services.</a:t>
            </a:r>
          </a:p>
        </p:txBody>
      </p:sp>
      <p:sp>
        <p:nvSpPr>
          <p:cNvPr id="35" name="矩形 3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789805" y="2584450"/>
            <a:ext cx="22745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a:solidFill>
                  <a:srgbClr val="223250"/>
                </a:solidFill>
                <a:latin typeface="+mj-ea"/>
                <a:ea typeface="+mj-ea"/>
                <a:sym typeface="思源黑体 CN Normal" panose="020B0400000000000000" charset="-122"/>
              </a:rPr>
              <a:t>Supplier </a:t>
            </a:r>
            <a:r>
              <a:rPr lang="en-US" altLang="zh-CN" sz="1600">
                <a:solidFill>
                  <a:srgbClr val="223250"/>
                </a:solidFill>
                <a:latin typeface="+mj-ea"/>
                <a:ea typeface="+mj-ea"/>
                <a:sym typeface="思源黑体 CN Normal" panose="020B0400000000000000" charset="-122"/>
              </a:rPr>
              <a:t>D</a:t>
            </a:r>
            <a:r>
              <a:rPr lang="zh-CN" altLang="en-US" sz="1600">
                <a:solidFill>
                  <a:srgbClr val="223250"/>
                </a:solidFill>
                <a:latin typeface="+mj-ea"/>
                <a:ea typeface="+mj-ea"/>
                <a:sym typeface="思源黑体 CN Normal" panose="020B0400000000000000" charset="-122"/>
              </a:rPr>
              <a:t>ependent</a:t>
            </a:r>
          </a:p>
        </p:txBody>
      </p:sp>
      <p:sp>
        <p:nvSpPr>
          <p:cNvPr id="36" name="椭圆 35"/>
          <p:cNvSpPr/>
          <p:nvPr/>
        </p:nvSpPr>
        <p:spPr>
          <a:xfrm>
            <a:off x="5655602" y="2059494"/>
            <a:ext cx="488312" cy="486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3259719" y="1454565"/>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930010" y="1112247"/>
            <a:ext cx="3283979" cy="521970"/>
          </a:xfrm>
          <a:prstGeom prst="rect">
            <a:avLst/>
          </a:prstGeom>
          <a:noFill/>
          <a:ln>
            <a:noFill/>
          </a:ln>
        </p:spPr>
        <p:txBody>
          <a:bodyPr wrap="square" rtlCol="0">
            <a:spAutoFit/>
          </a:bodyPr>
          <a:lstStyle/>
          <a:p>
            <a:pPr algn="ctr"/>
            <a:r>
              <a:rPr lang="en-US" altLang="zh-CN" sz="2800">
                <a:ln w="38100">
                  <a:noFill/>
                </a:ln>
                <a:solidFill>
                  <a:srgbClr val="223250"/>
                </a:solidFill>
                <a:latin typeface="+mj-ea"/>
                <a:ea typeface="+mj-ea"/>
                <a:sym typeface="+mn-lt"/>
              </a:rPr>
              <a:t>W</a:t>
            </a:r>
            <a:r>
              <a:rPr lang="zh-CN" altLang="en-US" sz="2800">
                <a:ln w="38100">
                  <a:noFill/>
                </a:ln>
                <a:solidFill>
                  <a:srgbClr val="223250"/>
                </a:solidFill>
                <a:latin typeface="+mj-ea"/>
                <a:ea typeface="+mj-ea"/>
                <a:sym typeface="+mn-lt"/>
              </a:rPr>
              <a:t>eaknesses</a:t>
            </a:r>
          </a:p>
        </p:txBody>
      </p:sp>
      <p:sp>
        <p:nvSpPr>
          <p:cNvPr id="37"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2923611" y="2190943"/>
            <a:ext cx="261950" cy="223419"/>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38" name="组合 37"/>
          <p:cNvGrpSpPr/>
          <p:nvPr/>
        </p:nvGrpSpPr>
        <p:grpSpPr>
          <a:xfrm>
            <a:off x="5752891" y="2177133"/>
            <a:ext cx="296945" cy="251036"/>
            <a:chOff x="4925576" y="2704650"/>
            <a:chExt cx="273614" cy="231313"/>
          </a:xfrm>
          <a:solidFill>
            <a:schemeClr val="bg1"/>
          </a:solidFill>
        </p:grpSpPr>
        <p:sp>
          <p:nvSpPr>
            <p:cNvPr id="39"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1" name="组合 40"/>
          <p:cNvGrpSpPr/>
          <p:nvPr/>
        </p:nvGrpSpPr>
        <p:grpSpPr>
          <a:xfrm>
            <a:off x="2895831" y="4789766"/>
            <a:ext cx="317511" cy="237785"/>
            <a:chOff x="4916100" y="3927925"/>
            <a:chExt cx="292566" cy="219103"/>
          </a:xfrm>
          <a:solidFill>
            <a:schemeClr val="bg1"/>
          </a:solidFill>
        </p:grpSpPr>
        <p:sp>
          <p:nvSpPr>
            <p:cNvPr id="42"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4" name="Freeform 5" descr="e7d195523061f1c09e9d68d7cf438b91ef959ecb14fc25d26BBA7F7DBC18E55DFF4014AF651F0BF2569D4B6C1DA7F1A4683A481403BD872FC687266AD13265C1DE7C373772FD8728ABDD69ADD03BFF5BE2862BC891DBB79E9DEAFC60A3759FA72FC5421D61CBD638198CC4CAF89C5D0DE60D61B5F6AD5376D2E48E601FAD6EF9D31C1882017E264C126520CF3C3A61D9"/>
          <p:cNvSpPr>
            <a:spLocks noEditPoints="1"/>
          </p:cNvSpPr>
          <p:nvPr/>
        </p:nvSpPr>
        <p:spPr bwMode="auto">
          <a:xfrm>
            <a:off x="5767461" y="4782366"/>
            <a:ext cx="264595" cy="252583"/>
          </a:xfrm>
          <a:custGeom>
            <a:avLst/>
            <a:gdLst>
              <a:gd name="T0" fmla="*/ 574 w 675"/>
              <a:gd name="T1" fmla="*/ 550 h 645"/>
              <a:gd name="T2" fmla="*/ 461 w 675"/>
              <a:gd name="T3" fmla="*/ 550 h 645"/>
              <a:gd name="T4" fmla="*/ 452 w 675"/>
              <a:gd name="T5" fmla="*/ 554 h 645"/>
              <a:gd name="T6" fmla="*/ 390 w 675"/>
              <a:gd name="T7" fmla="*/ 616 h 645"/>
              <a:gd name="T8" fmla="*/ 283 w 675"/>
              <a:gd name="T9" fmla="*/ 616 h 645"/>
              <a:gd name="T10" fmla="*/ 221 w 675"/>
              <a:gd name="T11" fmla="*/ 554 h 645"/>
              <a:gd name="T12" fmla="*/ 212 w 675"/>
              <a:gd name="T13" fmla="*/ 550 h 645"/>
              <a:gd name="T14" fmla="*/ 100 w 675"/>
              <a:gd name="T15" fmla="*/ 550 h 645"/>
              <a:gd name="T16" fmla="*/ 0 w 675"/>
              <a:gd name="T17" fmla="*/ 450 h 645"/>
              <a:gd name="T18" fmla="*/ 0 w 675"/>
              <a:gd name="T19" fmla="*/ 100 h 645"/>
              <a:gd name="T20" fmla="*/ 100 w 675"/>
              <a:gd name="T21" fmla="*/ 0 h 645"/>
              <a:gd name="T22" fmla="*/ 575 w 675"/>
              <a:gd name="T23" fmla="*/ 0 h 645"/>
              <a:gd name="T24" fmla="*/ 675 w 675"/>
              <a:gd name="T25" fmla="*/ 100 h 645"/>
              <a:gd name="T26" fmla="*/ 675 w 675"/>
              <a:gd name="T27" fmla="*/ 450 h 645"/>
              <a:gd name="T28" fmla="*/ 574 w 675"/>
              <a:gd name="T29" fmla="*/ 550 h 645"/>
              <a:gd name="T30" fmla="*/ 574 w 675"/>
              <a:gd name="T31" fmla="*/ 500 h 645"/>
              <a:gd name="T32" fmla="*/ 624 w 675"/>
              <a:gd name="T33" fmla="*/ 450 h 645"/>
              <a:gd name="T34" fmla="*/ 624 w 675"/>
              <a:gd name="T35" fmla="*/ 100 h 645"/>
              <a:gd name="T36" fmla="*/ 574 w 675"/>
              <a:gd name="T37" fmla="*/ 50 h 645"/>
              <a:gd name="T38" fmla="*/ 98 w 675"/>
              <a:gd name="T39" fmla="*/ 50 h 645"/>
              <a:gd name="T40" fmla="*/ 48 w 675"/>
              <a:gd name="T41" fmla="*/ 100 h 645"/>
              <a:gd name="T42" fmla="*/ 48 w 675"/>
              <a:gd name="T43" fmla="*/ 450 h 645"/>
              <a:gd name="T44" fmla="*/ 98 w 675"/>
              <a:gd name="T45" fmla="*/ 500 h 645"/>
              <a:gd name="T46" fmla="*/ 211 w 675"/>
              <a:gd name="T47" fmla="*/ 500 h 645"/>
              <a:gd name="T48" fmla="*/ 255 w 675"/>
              <a:gd name="T49" fmla="*/ 519 h 645"/>
              <a:gd name="T50" fmla="*/ 317 w 675"/>
              <a:gd name="T51" fmla="*/ 581 h 645"/>
              <a:gd name="T52" fmla="*/ 352 w 675"/>
              <a:gd name="T53" fmla="*/ 581 h 645"/>
              <a:gd name="T54" fmla="*/ 415 w 675"/>
              <a:gd name="T55" fmla="*/ 519 h 645"/>
              <a:gd name="T56" fmla="*/ 458 w 675"/>
              <a:gd name="T57" fmla="*/ 500 h 645"/>
              <a:gd name="T58" fmla="*/ 574 w 675"/>
              <a:gd name="T59" fmla="*/ 500 h 645"/>
              <a:gd name="T60" fmla="*/ 186 w 675"/>
              <a:gd name="T61" fmla="*/ 237 h 645"/>
              <a:gd name="T62" fmla="*/ 223 w 675"/>
              <a:gd name="T63" fmla="*/ 275 h 645"/>
              <a:gd name="T64" fmla="*/ 223 w 675"/>
              <a:gd name="T65" fmla="*/ 300 h 645"/>
              <a:gd name="T66" fmla="*/ 186 w 675"/>
              <a:gd name="T67" fmla="*/ 337 h 645"/>
              <a:gd name="T68" fmla="*/ 148 w 675"/>
              <a:gd name="T69" fmla="*/ 300 h 645"/>
              <a:gd name="T70" fmla="*/ 148 w 675"/>
              <a:gd name="T71" fmla="*/ 275 h 645"/>
              <a:gd name="T72" fmla="*/ 186 w 675"/>
              <a:gd name="T73" fmla="*/ 237 h 645"/>
              <a:gd name="T74" fmla="*/ 336 w 675"/>
              <a:gd name="T75" fmla="*/ 237 h 645"/>
              <a:gd name="T76" fmla="*/ 373 w 675"/>
              <a:gd name="T77" fmla="*/ 275 h 645"/>
              <a:gd name="T78" fmla="*/ 373 w 675"/>
              <a:gd name="T79" fmla="*/ 300 h 645"/>
              <a:gd name="T80" fmla="*/ 336 w 675"/>
              <a:gd name="T81" fmla="*/ 337 h 645"/>
              <a:gd name="T82" fmla="*/ 298 w 675"/>
              <a:gd name="T83" fmla="*/ 300 h 645"/>
              <a:gd name="T84" fmla="*/ 298 w 675"/>
              <a:gd name="T85" fmla="*/ 275 h 645"/>
              <a:gd name="T86" fmla="*/ 336 w 675"/>
              <a:gd name="T87" fmla="*/ 237 h 645"/>
              <a:gd name="T88" fmla="*/ 486 w 675"/>
              <a:gd name="T89" fmla="*/ 237 h 645"/>
              <a:gd name="T90" fmla="*/ 524 w 675"/>
              <a:gd name="T91" fmla="*/ 275 h 645"/>
              <a:gd name="T92" fmla="*/ 524 w 675"/>
              <a:gd name="T93" fmla="*/ 300 h 645"/>
              <a:gd name="T94" fmla="*/ 486 w 675"/>
              <a:gd name="T95" fmla="*/ 337 h 645"/>
              <a:gd name="T96" fmla="*/ 448 w 675"/>
              <a:gd name="T97" fmla="*/ 300 h 645"/>
              <a:gd name="T98" fmla="*/ 448 w 675"/>
              <a:gd name="T99" fmla="*/ 275 h 645"/>
              <a:gd name="T100" fmla="*/ 486 w 675"/>
              <a:gd name="T101" fmla="*/ 23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5" h="645">
                <a:moveTo>
                  <a:pt x="574" y="550"/>
                </a:moveTo>
                <a:cubicBezTo>
                  <a:pt x="461" y="550"/>
                  <a:pt x="461" y="550"/>
                  <a:pt x="461" y="550"/>
                </a:cubicBezTo>
                <a:cubicBezTo>
                  <a:pt x="457" y="550"/>
                  <a:pt x="455" y="551"/>
                  <a:pt x="452" y="554"/>
                </a:cubicBezTo>
                <a:cubicBezTo>
                  <a:pt x="390" y="616"/>
                  <a:pt x="390" y="616"/>
                  <a:pt x="390" y="616"/>
                </a:cubicBezTo>
                <a:cubicBezTo>
                  <a:pt x="361" y="645"/>
                  <a:pt x="313" y="645"/>
                  <a:pt x="283" y="616"/>
                </a:cubicBezTo>
                <a:cubicBezTo>
                  <a:pt x="221" y="554"/>
                  <a:pt x="221" y="554"/>
                  <a:pt x="221" y="554"/>
                </a:cubicBezTo>
                <a:cubicBezTo>
                  <a:pt x="218" y="551"/>
                  <a:pt x="216" y="550"/>
                  <a:pt x="212" y="550"/>
                </a:cubicBezTo>
                <a:cubicBezTo>
                  <a:pt x="100" y="550"/>
                  <a:pt x="100" y="550"/>
                  <a:pt x="100" y="550"/>
                </a:cubicBezTo>
                <a:cubicBezTo>
                  <a:pt x="45" y="550"/>
                  <a:pt x="0" y="505"/>
                  <a:pt x="0" y="450"/>
                </a:cubicBezTo>
                <a:cubicBezTo>
                  <a:pt x="0" y="100"/>
                  <a:pt x="0" y="100"/>
                  <a:pt x="0" y="100"/>
                </a:cubicBezTo>
                <a:cubicBezTo>
                  <a:pt x="0" y="45"/>
                  <a:pt x="45" y="0"/>
                  <a:pt x="100" y="0"/>
                </a:cubicBezTo>
                <a:cubicBezTo>
                  <a:pt x="575" y="0"/>
                  <a:pt x="575" y="0"/>
                  <a:pt x="575" y="0"/>
                </a:cubicBezTo>
                <a:cubicBezTo>
                  <a:pt x="630" y="0"/>
                  <a:pt x="675" y="45"/>
                  <a:pt x="675" y="100"/>
                </a:cubicBezTo>
                <a:cubicBezTo>
                  <a:pt x="675" y="450"/>
                  <a:pt x="675" y="450"/>
                  <a:pt x="675" y="450"/>
                </a:cubicBezTo>
                <a:cubicBezTo>
                  <a:pt x="674" y="505"/>
                  <a:pt x="628" y="550"/>
                  <a:pt x="574" y="550"/>
                </a:cubicBezTo>
                <a:close/>
                <a:moveTo>
                  <a:pt x="574" y="500"/>
                </a:moveTo>
                <a:cubicBezTo>
                  <a:pt x="601" y="500"/>
                  <a:pt x="624" y="477"/>
                  <a:pt x="624" y="450"/>
                </a:cubicBezTo>
                <a:cubicBezTo>
                  <a:pt x="624" y="100"/>
                  <a:pt x="624" y="100"/>
                  <a:pt x="624" y="100"/>
                </a:cubicBezTo>
                <a:cubicBezTo>
                  <a:pt x="624" y="72"/>
                  <a:pt x="601" y="50"/>
                  <a:pt x="574" y="50"/>
                </a:cubicBezTo>
                <a:cubicBezTo>
                  <a:pt x="98" y="50"/>
                  <a:pt x="98" y="50"/>
                  <a:pt x="98" y="50"/>
                </a:cubicBezTo>
                <a:cubicBezTo>
                  <a:pt x="71" y="50"/>
                  <a:pt x="48" y="72"/>
                  <a:pt x="48" y="100"/>
                </a:cubicBezTo>
                <a:cubicBezTo>
                  <a:pt x="48" y="450"/>
                  <a:pt x="48" y="450"/>
                  <a:pt x="48" y="450"/>
                </a:cubicBezTo>
                <a:cubicBezTo>
                  <a:pt x="48" y="477"/>
                  <a:pt x="71" y="500"/>
                  <a:pt x="98" y="500"/>
                </a:cubicBezTo>
                <a:cubicBezTo>
                  <a:pt x="211" y="500"/>
                  <a:pt x="211" y="500"/>
                  <a:pt x="211" y="500"/>
                </a:cubicBezTo>
                <a:cubicBezTo>
                  <a:pt x="227" y="500"/>
                  <a:pt x="243" y="506"/>
                  <a:pt x="255" y="519"/>
                </a:cubicBezTo>
                <a:cubicBezTo>
                  <a:pt x="317" y="581"/>
                  <a:pt x="317" y="581"/>
                  <a:pt x="317" y="581"/>
                </a:cubicBezTo>
                <a:cubicBezTo>
                  <a:pt x="327" y="591"/>
                  <a:pt x="342" y="591"/>
                  <a:pt x="352" y="581"/>
                </a:cubicBezTo>
                <a:cubicBezTo>
                  <a:pt x="415" y="519"/>
                  <a:pt x="415" y="519"/>
                  <a:pt x="415" y="519"/>
                </a:cubicBezTo>
                <a:cubicBezTo>
                  <a:pt x="426" y="507"/>
                  <a:pt x="442" y="500"/>
                  <a:pt x="458" y="500"/>
                </a:cubicBezTo>
                <a:lnTo>
                  <a:pt x="574" y="500"/>
                </a:lnTo>
                <a:close/>
                <a:moveTo>
                  <a:pt x="186" y="237"/>
                </a:moveTo>
                <a:cubicBezTo>
                  <a:pt x="207" y="237"/>
                  <a:pt x="223" y="254"/>
                  <a:pt x="223" y="275"/>
                </a:cubicBezTo>
                <a:cubicBezTo>
                  <a:pt x="223" y="300"/>
                  <a:pt x="223" y="300"/>
                  <a:pt x="223" y="300"/>
                </a:cubicBezTo>
                <a:cubicBezTo>
                  <a:pt x="223" y="321"/>
                  <a:pt x="207" y="337"/>
                  <a:pt x="186" y="337"/>
                </a:cubicBezTo>
                <a:cubicBezTo>
                  <a:pt x="165" y="337"/>
                  <a:pt x="148" y="321"/>
                  <a:pt x="148" y="300"/>
                </a:cubicBezTo>
                <a:cubicBezTo>
                  <a:pt x="148" y="275"/>
                  <a:pt x="148" y="275"/>
                  <a:pt x="148" y="275"/>
                </a:cubicBezTo>
                <a:cubicBezTo>
                  <a:pt x="148" y="254"/>
                  <a:pt x="165" y="237"/>
                  <a:pt x="186" y="237"/>
                </a:cubicBezTo>
                <a:close/>
                <a:moveTo>
                  <a:pt x="336" y="237"/>
                </a:moveTo>
                <a:cubicBezTo>
                  <a:pt x="357" y="237"/>
                  <a:pt x="373" y="254"/>
                  <a:pt x="373" y="275"/>
                </a:cubicBezTo>
                <a:cubicBezTo>
                  <a:pt x="373" y="300"/>
                  <a:pt x="373" y="300"/>
                  <a:pt x="373" y="300"/>
                </a:cubicBezTo>
                <a:cubicBezTo>
                  <a:pt x="373" y="321"/>
                  <a:pt x="357" y="337"/>
                  <a:pt x="336" y="337"/>
                </a:cubicBezTo>
                <a:cubicBezTo>
                  <a:pt x="315" y="337"/>
                  <a:pt x="298" y="321"/>
                  <a:pt x="298" y="300"/>
                </a:cubicBezTo>
                <a:cubicBezTo>
                  <a:pt x="298" y="275"/>
                  <a:pt x="298" y="275"/>
                  <a:pt x="298" y="275"/>
                </a:cubicBezTo>
                <a:cubicBezTo>
                  <a:pt x="298" y="254"/>
                  <a:pt x="315" y="237"/>
                  <a:pt x="336" y="237"/>
                </a:cubicBezTo>
                <a:close/>
                <a:moveTo>
                  <a:pt x="486" y="237"/>
                </a:moveTo>
                <a:cubicBezTo>
                  <a:pt x="507" y="237"/>
                  <a:pt x="524" y="254"/>
                  <a:pt x="524" y="275"/>
                </a:cubicBezTo>
                <a:cubicBezTo>
                  <a:pt x="524" y="300"/>
                  <a:pt x="524" y="300"/>
                  <a:pt x="524" y="300"/>
                </a:cubicBezTo>
                <a:cubicBezTo>
                  <a:pt x="524" y="321"/>
                  <a:pt x="507" y="337"/>
                  <a:pt x="486" y="337"/>
                </a:cubicBezTo>
                <a:cubicBezTo>
                  <a:pt x="465" y="337"/>
                  <a:pt x="448" y="321"/>
                  <a:pt x="448" y="300"/>
                </a:cubicBezTo>
                <a:cubicBezTo>
                  <a:pt x="448" y="275"/>
                  <a:pt x="448" y="275"/>
                  <a:pt x="448" y="275"/>
                </a:cubicBezTo>
                <a:cubicBezTo>
                  <a:pt x="448" y="254"/>
                  <a:pt x="465" y="237"/>
                  <a:pt x="486" y="23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 name="矩形 2"/>
          <p:cNvSpPr/>
          <p:nvPr>
            <p:custDataLst>
              <p:tags r:id="rId1"/>
            </p:custDataLst>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Swot Analysis</a:t>
            </a:r>
          </a:p>
        </p:txBody>
      </p:sp>
      <p:sp>
        <p:nvSpPr>
          <p:cNvPr id="4" name="文本框 3"/>
          <p:cNvSpPr txBox="1"/>
          <p:nvPr>
            <p:custDataLst>
              <p:tags r:id="rId2"/>
            </p:custDataLst>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Swot分析</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custDataLst>
              <p:tags r:id="rId1"/>
            </p:custDataLst>
          </p:nvPr>
        </p:nvSpPr>
        <p:spPr>
          <a:xfrm>
            <a:off x="3259719" y="1454565"/>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2.2</a:t>
              </a:r>
            </a:p>
          </p:txBody>
        </p:sp>
      </p:grpSp>
      <p:sp>
        <p:nvSpPr>
          <p:cNvPr id="67" name="Oval 16"/>
          <p:cNvSpPr>
            <a:spLocks noChangeArrowheads="1"/>
          </p:cNvSpPr>
          <p:nvPr/>
        </p:nvSpPr>
        <p:spPr bwMode="auto">
          <a:xfrm>
            <a:off x="3341208" y="2740631"/>
            <a:ext cx="912483" cy="912764"/>
          </a:xfrm>
          <a:prstGeom prst="ellipse">
            <a:avLst/>
          </a:prstGeom>
          <a:solidFill>
            <a:srgbClr val="F4C68C"/>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prstClr val="white"/>
              </a:solidFill>
              <a:latin typeface="思源黑体 CN Normal" panose="020B0400000000000000" charset="-122"/>
              <a:ea typeface="思源黑体 CN Normal" panose="020B0400000000000000" charset="-122"/>
            </a:endParaRPr>
          </a:p>
        </p:txBody>
      </p:sp>
      <p:sp>
        <p:nvSpPr>
          <p:cNvPr id="68" name="Freeform 17"/>
          <p:cNvSpPr/>
          <p:nvPr/>
        </p:nvSpPr>
        <p:spPr bwMode="auto">
          <a:xfrm>
            <a:off x="3797451" y="3197014"/>
            <a:ext cx="649438" cy="649638"/>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19050" cap="flat" cmpd="sng">
            <a:solidFill>
              <a:schemeClr val="tx1">
                <a:lumMod val="85000"/>
                <a:lumOff val="15000"/>
              </a:schemeClr>
            </a:solidFill>
            <a:prstDash val="solid"/>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2400">
              <a:solidFill>
                <a:schemeClr val="bg1">
                  <a:lumMod val="50000"/>
                </a:schemeClr>
              </a:solidFill>
            </a:endParaRPr>
          </a:p>
        </p:txBody>
      </p:sp>
      <p:sp>
        <p:nvSpPr>
          <p:cNvPr id="70" name="Oval 18"/>
          <p:cNvSpPr>
            <a:spLocks noChangeArrowheads="1"/>
          </p:cNvSpPr>
          <p:nvPr/>
        </p:nvSpPr>
        <p:spPr bwMode="auto">
          <a:xfrm>
            <a:off x="7888384" y="2740631"/>
            <a:ext cx="913970" cy="912764"/>
          </a:xfrm>
          <a:prstGeom prst="ellipse">
            <a:avLst/>
          </a:prstGeom>
          <a:solidFill>
            <a:srgbClr val="F4C68C"/>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prstClr val="white"/>
              </a:solidFill>
              <a:latin typeface="思源黑体 CN Normal" panose="020B0400000000000000" charset="-122"/>
              <a:ea typeface="思源黑体 CN Normal" panose="020B0400000000000000" charset="-122"/>
            </a:endParaRPr>
          </a:p>
        </p:txBody>
      </p:sp>
      <p:sp>
        <p:nvSpPr>
          <p:cNvPr id="71" name="Freeform 19"/>
          <p:cNvSpPr/>
          <p:nvPr/>
        </p:nvSpPr>
        <p:spPr bwMode="auto">
          <a:xfrm>
            <a:off x="8344625" y="3197014"/>
            <a:ext cx="646465" cy="649638"/>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19050" cap="flat" cmpd="sng">
            <a:solidFill>
              <a:schemeClr val="tx1">
                <a:lumMod val="85000"/>
                <a:lumOff val="15000"/>
              </a:schemeClr>
            </a:solidFill>
            <a:prstDash val="solid"/>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2400">
              <a:solidFill>
                <a:schemeClr val="bg1">
                  <a:lumMod val="50000"/>
                </a:schemeClr>
              </a:solidFill>
            </a:endParaRPr>
          </a:p>
        </p:txBody>
      </p:sp>
      <p:sp>
        <p:nvSpPr>
          <p:cNvPr id="72" name="文本框 71"/>
          <p:cNvSpPr txBox="1"/>
          <p:nvPr/>
        </p:nvSpPr>
        <p:spPr>
          <a:xfrm>
            <a:off x="168910" y="2582343"/>
            <a:ext cx="3002288"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600" b="0">
                <a:solidFill>
                  <a:srgbClr val="223250"/>
                </a:solidFill>
              </a:rPr>
              <a:t>Market </a:t>
            </a:r>
            <a:r>
              <a:rPr lang="en-US" altLang="zh-CN" sz="1600" b="0">
                <a:solidFill>
                  <a:srgbClr val="223250"/>
                </a:solidFill>
              </a:rPr>
              <a:t>S</a:t>
            </a:r>
            <a:r>
              <a:rPr lang="zh-CN" altLang="en-US" sz="1600" b="0">
                <a:solidFill>
                  <a:srgbClr val="223250"/>
                </a:solidFill>
              </a:rPr>
              <a:t>ize </a:t>
            </a:r>
            <a:r>
              <a:rPr lang="en-US" altLang="zh-CN" sz="1600" b="0">
                <a:solidFill>
                  <a:srgbClr val="223250"/>
                </a:solidFill>
              </a:rPr>
              <a:t>G</a:t>
            </a:r>
            <a:r>
              <a:rPr lang="zh-CN" altLang="en-US" sz="1600" b="0">
                <a:solidFill>
                  <a:srgbClr val="223250"/>
                </a:solidFill>
              </a:rPr>
              <a:t>rowth</a:t>
            </a:r>
          </a:p>
        </p:txBody>
      </p:sp>
      <p:sp>
        <p:nvSpPr>
          <p:cNvPr id="73" name="文本框 72"/>
          <p:cNvSpPr txBox="1"/>
          <p:nvPr/>
        </p:nvSpPr>
        <p:spPr>
          <a:xfrm>
            <a:off x="651600" y="2928491"/>
            <a:ext cx="2058361" cy="170688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ctr">
              <a:lnSpc>
                <a:spcPct val="150000"/>
              </a:lnSpc>
            </a:pPr>
            <a:r>
              <a:rPr lang="zh-CN" altLang="en-US" sz="1000">
                <a:solidFill>
                  <a:schemeClr val="tx1">
                    <a:lumMod val="65000"/>
                    <a:lumOff val="35000"/>
                  </a:schemeClr>
                </a:solidFill>
                <a:cs typeface="思源黑体 CN Normal" panose="020B0400000000000000" charset="-122"/>
              </a:rPr>
              <a:t>As the demand and attention for pets continues to increase, the pet medical market will continue to grow, providing more opportunities for family pet doctor apps.</a:t>
            </a:r>
          </a:p>
          <a:p>
            <a:pPr algn="ctr">
              <a:lnSpc>
                <a:spcPct val="150000"/>
              </a:lnSpc>
            </a:pPr>
            <a:endParaRPr lang="zh-CN" altLang="en-US" sz="1000">
              <a:solidFill>
                <a:schemeClr val="tx1">
                  <a:lumMod val="65000"/>
                  <a:lumOff val="35000"/>
                </a:schemeClr>
              </a:solidFill>
              <a:cs typeface="思源黑体 CN Normal" panose="020B0400000000000000" charset="-122"/>
            </a:endParaRPr>
          </a:p>
        </p:txBody>
      </p:sp>
      <p:sp>
        <p:nvSpPr>
          <p:cNvPr id="76" name="文本框 75"/>
          <p:cNvSpPr txBox="1"/>
          <p:nvPr/>
        </p:nvSpPr>
        <p:spPr>
          <a:xfrm>
            <a:off x="4657231" y="2582343"/>
            <a:ext cx="3002288"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600" b="0">
                <a:solidFill>
                  <a:srgbClr val="223250"/>
                </a:solidFill>
              </a:rPr>
              <a:t>R</a:t>
            </a:r>
            <a:r>
              <a:rPr lang="zh-CN" altLang="en-US" sz="1600" b="0">
                <a:solidFill>
                  <a:srgbClr val="223250"/>
                </a:solidFill>
              </a:rPr>
              <a:t>eforming </a:t>
            </a:r>
            <a:r>
              <a:rPr lang="en-US" altLang="zh-CN" sz="1600" b="0">
                <a:solidFill>
                  <a:srgbClr val="223250"/>
                </a:solidFill>
              </a:rPr>
              <a:t>T</a:t>
            </a:r>
            <a:r>
              <a:rPr lang="zh-CN" altLang="en-US" sz="1600" b="0">
                <a:solidFill>
                  <a:srgbClr val="223250"/>
                </a:solidFill>
              </a:rPr>
              <a:t>endency</a:t>
            </a:r>
          </a:p>
        </p:txBody>
      </p:sp>
      <p:sp>
        <p:nvSpPr>
          <p:cNvPr id="77" name="文本框 76"/>
          <p:cNvSpPr txBox="1"/>
          <p:nvPr/>
        </p:nvSpPr>
        <p:spPr>
          <a:xfrm>
            <a:off x="5139921" y="2928491"/>
            <a:ext cx="2058361" cy="147637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ctr">
              <a:lnSpc>
                <a:spcPct val="150000"/>
              </a:lnSpc>
            </a:pPr>
            <a:r>
              <a:rPr lang="zh-CN" altLang="en-US" sz="1000">
                <a:solidFill>
                  <a:schemeClr val="tx1">
                    <a:lumMod val="65000"/>
                    <a:lumOff val="35000"/>
                  </a:schemeClr>
                </a:solidFill>
                <a:cs typeface="思源黑体 CN Normal" panose="020B0400000000000000" charset="-122"/>
              </a:rPr>
              <a:t>Digitalization, mobility and intellectualization are the trends of today's society, which provides more opportunities for family pet doctor App to meet the needs of consumers.</a:t>
            </a:r>
          </a:p>
        </p:txBody>
      </p:sp>
      <p:pic>
        <p:nvPicPr>
          <p:cNvPr id="80" name="图片 2" descr="333438303937363b333438313035373bb9abcbbed3c5cac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1704" y="1638851"/>
            <a:ext cx="381181" cy="381181"/>
          </a:xfrm>
          <a:prstGeom prst="rect">
            <a:avLst/>
          </a:prstGeom>
        </p:spPr>
      </p:pic>
      <p:pic>
        <p:nvPicPr>
          <p:cNvPr id="82" name="图片 13" descr="333438303937363b333438313039333bcfeec4bfd0e8c7f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62405" y="3006423"/>
            <a:ext cx="381181" cy="381181"/>
          </a:xfrm>
          <a:prstGeom prst="rect">
            <a:avLst/>
          </a:prstGeom>
        </p:spPr>
      </p:pic>
      <p:pic>
        <p:nvPicPr>
          <p:cNvPr id="83" name="图片 15" descr="333438303937363b333438313038383bcfeec4bfd0a7c2ca"/>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1323" y="3006423"/>
            <a:ext cx="381181" cy="381181"/>
          </a:xfrm>
          <a:prstGeom prst="rect">
            <a:avLst/>
          </a:prstGeom>
        </p:spPr>
      </p:pic>
      <p:sp>
        <p:nvSpPr>
          <p:cNvPr id="3" name="矩形 2"/>
          <p:cNvSpPr/>
          <p:nvPr>
            <p:custDataLst>
              <p:tags r:id="rId2"/>
            </p:custDataLst>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Swot Analysis</a:t>
            </a:r>
          </a:p>
        </p:txBody>
      </p:sp>
      <p:sp>
        <p:nvSpPr>
          <p:cNvPr id="4" name="文本框 3"/>
          <p:cNvSpPr txBox="1"/>
          <p:nvPr>
            <p:custDataLst>
              <p:tags r:id="rId3"/>
            </p:custDataLst>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Swot分析</a:t>
            </a:r>
          </a:p>
        </p:txBody>
      </p:sp>
      <p:sp>
        <p:nvSpPr>
          <p:cNvPr id="59" name="矩形 58"/>
          <p:cNvSpPr/>
          <p:nvPr>
            <p:custDataLst>
              <p:tags r:id="rId4"/>
            </p:custDataLst>
          </p:nvPr>
        </p:nvSpPr>
        <p:spPr>
          <a:xfrm>
            <a:off x="2930010" y="1112247"/>
            <a:ext cx="3283979" cy="521970"/>
          </a:xfrm>
          <a:prstGeom prst="rect">
            <a:avLst/>
          </a:prstGeom>
          <a:noFill/>
          <a:ln>
            <a:noFill/>
          </a:ln>
        </p:spPr>
        <p:txBody>
          <a:bodyPr wrap="square" rtlCol="0">
            <a:spAutoFit/>
          </a:bodyPr>
          <a:lstStyle/>
          <a:p>
            <a:pPr algn="ctr"/>
            <a:r>
              <a:rPr lang="en-US" sz="2800">
                <a:ln w="38100">
                  <a:noFill/>
                </a:ln>
                <a:solidFill>
                  <a:srgbClr val="223250"/>
                </a:solidFill>
                <a:latin typeface="+mj-ea"/>
                <a:ea typeface="+mj-ea"/>
                <a:sym typeface="+mn-lt"/>
              </a:rPr>
              <a:t>O</a:t>
            </a:r>
            <a:r>
              <a:rPr sz="2800">
                <a:ln w="38100">
                  <a:noFill/>
                </a:ln>
                <a:solidFill>
                  <a:srgbClr val="223250"/>
                </a:solidFill>
                <a:latin typeface="+mj-ea"/>
                <a:ea typeface="+mj-ea"/>
                <a:sym typeface="+mn-lt"/>
              </a:rPr>
              <a:t>pportunities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2.2</a:t>
              </a:r>
            </a:p>
          </p:txBody>
        </p:sp>
      </p:grpSp>
      <p:sp>
        <p:nvSpPr>
          <p:cNvPr id="36" name="矩形: 圆角 35"/>
          <p:cNvSpPr/>
          <p:nvPr/>
        </p:nvSpPr>
        <p:spPr>
          <a:xfrm>
            <a:off x="4602230" y="1096463"/>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13049" y="1538453"/>
            <a:ext cx="3580304" cy="829945"/>
          </a:xfrm>
          <a:prstGeom prst="rect">
            <a:avLst/>
          </a:prstGeom>
        </p:spPr>
        <p:txBody>
          <a:bodyPr wrap="square">
            <a:spAutoFit/>
          </a:bodyPr>
          <a:lstStyle/>
          <a:p>
            <a:pPr>
              <a:lnSpc>
                <a:spcPct val="150000"/>
              </a:lnSpc>
            </a:pPr>
            <a:r>
              <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rPr>
              <a:t>The pet medical industry is regulated by policies and regulations, </a:t>
            </a:r>
            <a:r>
              <a:rPr lang="en-US" altLang="zh-CN" sz="800" kern="0" dirty="0">
                <a:solidFill>
                  <a:schemeClr val="tx1">
                    <a:lumMod val="65000"/>
                    <a:lumOff val="35000"/>
                  </a:schemeClr>
                </a:solidFill>
                <a:latin typeface="思源黑体 CN Normal" panose="020B0400000000000000" charset="-122"/>
                <a:sym typeface="思源黑体 CN Normal" panose="020B0400000000000000" charset="-122"/>
              </a:rPr>
              <a:t>so </a:t>
            </a:r>
            <a:r>
              <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rPr>
              <a:t>the family pet Doctor App needs to comply with relevant regulations and regulations, or it may be subject to fines and other penalties.</a:t>
            </a:r>
          </a:p>
          <a:p>
            <a:pPr>
              <a:lnSpc>
                <a:spcPct val="150000"/>
              </a:lnSpc>
            </a:pPr>
            <a:endPar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endParaRPr>
          </a:p>
        </p:txBody>
      </p:sp>
      <p:sp>
        <p:nvSpPr>
          <p:cNvPr id="38" name="矩形 37"/>
          <p:cNvSpPr/>
          <p:nvPr/>
        </p:nvSpPr>
        <p:spPr>
          <a:xfrm>
            <a:off x="5410200" y="1276985"/>
            <a:ext cx="3006725" cy="337185"/>
          </a:xfrm>
          <a:prstGeom prst="rect">
            <a:avLst/>
          </a:prstGeom>
        </p:spPr>
        <p:txBody>
          <a:bodyPr wrap="square">
            <a:spAutoFit/>
          </a:bodyPr>
          <a:lstStyle/>
          <a:p>
            <a:pPr defTabSz="914400"/>
            <a:r>
              <a:rPr lang="zh-CN" altLang="en-US" sz="1600" dirty="0">
                <a:ln w="19050">
                  <a:noFill/>
                </a:ln>
                <a:solidFill>
                  <a:srgbClr val="223250"/>
                </a:solidFill>
                <a:latin typeface="+mj-ea"/>
                <a:ea typeface="+mj-ea"/>
                <a:sym typeface="+mn-lt"/>
              </a:rPr>
              <a:t>Policies and </a:t>
            </a:r>
            <a:r>
              <a:rPr lang="en-US" altLang="zh-CN" sz="1600" dirty="0">
                <a:ln w="19050">
                  <a:noFill/>
                </a:ln>
                <a:solidFill>
                  <a:srgbClr val="223250"/>
                </a:solidFill>
                <a:latin typeface="+mj-ea"/>
                <a:ea typeface="+mj-ea"/>
                <a:sym typeface="+mn-lt"/>
              </a:rPr>
              <a:t>R</a:t>
            </a:r>
            <a:r>
              <a:rPr lang="zh-CN" altLang="en-US" sz="1600" dirty="0">
                <a:ln w="19050">
                  <a:noFill/>
                </a:ln>
                <a:solidFill>
                  <a:srgbClr val="223250"/>
                </a:solidFill>
                <a:latin typeface="+mj-ea"/>
                <a:ea typeface="+mj-ea"/>
                <a:sym typeface="+mn-lt"/>
              </a:rPr>
              <a:t>egulations</a:t>
            </a:r>
          </a:p>
        </p:txBody>
      </p:sp>
      <p:sp>
        <p:nvSpPr>
          <p:cNvPr id="39" name="椭圆 38"/>
          <p:cNvSpPr/>
          <p:nvPr/>
        </p:nvSpPr>
        <p:spPr>
          <a:xfrm>
            <a:off x="4794378" y="1331527"/>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4941698" y="1487645"/>
            <a:ext cx="241369" cy="205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矩形 40"/>
          <p:cNvSpPr/>
          <p:nvPr/>
        </p:nvSpPr>
        <p:spPr>
          <a:xfrm>
            <a:off x="4572000" y="1096463"/>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p:cNvSpPr/>
          <p:nvPr/>
        </p:nvSpPr>
        <p:spPr>
          <a:xfrm>
            <a:off x="4602230" y="2317237"/>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413049" y="2759227"/>
            <a:ext cx="3580304" cy="460375"/>
          </a:xfrm>
          <a:prstGeom prst="rect">
            <a:avLst/>
          </a:prstGeom>
        </p:spPr>
        <p:txBody>
          <a:bodyPr wrap="square">
            <a:spAutoFit/>
          </a:bodyPr>
          <a:lstStyle/>
          <a:p>
            <a:pPr>
              <a:lnSpc>
                <a:spcPct val="150000"/>
              </a:lnSpc>
            </a:pPr>
            <a:r>
              <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rPr>
              <a:t>The Pet Doctor App needs to protect users' privacy and security to prevent hackers, data leakage and other security problems</a:t>
            </a:r>
            <a:r>
              <a:rPr lang="en-US" altLang="zh-CN" sz="800" kern="0" dirty="0">
                <a:solidFill>
                  <a:schemeClr val="tx1">
                    <a:lumMod val="65000"/>
                    <a:lumOff val="35000"/>
                  </a:schemeClr>
                </a:solidFill>
                <a:latin typeface="思源黑体 CN Normal" panose="020B0400000000000000" charset="-122"/>
                <a:sym typeface="思源黑体 CN Normal" panose="020B0400000000000000" charset="-122"/>
              </a:rPr>
              <a:t>.</a:t>
            </a:r>
          </a:p>
        </p:txBody>
      </p:sp>
      <p:sp>
        <p:nvSpPr>
          <p:cNvPr id="44" name="矩形 43"/>
          <p:cNvSpPr/>
          <p:nvPr/>
        </p:nvSpPr>
        <p:spPr>
          <a:xfrm>
            <a:off x="5409934" y="2498049"/>
            <a:ext cx="2009992" cy="337185"/>
          </a:xfrm>
          <a:prstGeom prst="rect">
            <a:avLst/>
          </a:prstGeom>
        </p:spPr>
        <p:txBody>
          <a:bodyPr wrap="square">
            <a:spAutoFit/>
          </a:bodyPr>
          <a:lstStyle/>
          <a:p>
            <a:pPr defTabSz="914400"/>
            <a:r>
              <a:rPr lang="en-US" altLang="zh-CN" sz="1600" dirty="0">
                <a:ln w="19050">
                  <a:noFill/>
                </a:ln>
                <a:solidFill>
                  <a:srgbClr val="223250"/>
                </a:solidFill>
                <a:latin typeface="+mj-ea"/>
                <a:ea typeface="+mj-ea"/>
                <a:sym typeface="+mn-lt"/>
              </a:rPr>
              <a:t>N</a:t>
            </a:r>
            <a:r>
              <a:rPr lang="zh-CN" altLang="en-US" sz="1600" dirty="0">
                <a:ln w="19050">
                  <a:noFill/>
                </a:ln>
                <a:solidFill>
                  <a:srgbClr val="223250"/>
                </a:solidFill>
                <a:latin typeface="+mj-ea"/>
                <a:ea typeface="+mj-ea"/>
                <a:sym typeface="+mn-lt"/>
              </a:rPr>
              <a:t>etwork </a:t>
            </a:r>
            <a:r>
              <a:rPr lang="en-US" altLang="zh-CN" sz="1600" dirty="0">
                <a:ln w="19050">
                  <a:noFill/>
                </a:ln>
                <a:solidFill>
                  <a:srgbClr val="223250"/>
                </a:solidFill>
                <a:latin typeface="+mj-ea"/>
                <a:ea typeface="+mj-ea"/>
                <a:sym typeface="+mn-lt"/>
              </a:rPr>
              <a:t>S</a:t>
            </a:r>
            <a:r>
              <a:rPr lang="zh-CN" altLang="en-US" sz="1600" dirty="0">
                <a:ln w="19050">
                  <a:noFill/>
                </a:ln>
                <a:solidFill>
                  <a:srgbClr val="223250"/>
                </a:solidFill>
                <a:latin typeface="+mj-ea"/>
                <a:ea typeface="+mj-ea"/>
                <a:sym typeface="+mn-lt"/>
              </a:rPr>
              <a:t>ecurity </a:t>
            </a:r>
          </a:p>
        </p:txBody>
      </p:sp>
      <p:sp>
        <p:nvSpPr>
          <p:cNvPr id="45" name="椭圆 44"/>
          <p:cNvSpPr/>
          <p:nvPr/>
        </p:nvSpPr>
        <p:spPr>
          <a:xfrm>
            <a:off x="4794378" y="2552301"/>
            <a:ext cx="536010" cy="5360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72000" y="2317237"/>
            <a:ext cx="70069"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4602230" y="3538011"/>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413049" y="3980001"/>
            <a:ext cx="3580304" cy="645160"/>
          </a:xfrm>
          <a:prstGeom prst="rect">
            <a:avLst/>
          </a:prstGeom>
        </p:spPr>
        <p:txBody>
          <a:bodyPr wrap="square">
            <a:spAutoFit/>
          </a:bodyPr>
          <a:lstStyle/>
          <a:p>
            <a:pPr>
              <a:lnSpc>
                <a:spcPct val="150000"/>
              </a:lnSpc>
            </a:pPr>
            <a:r>
              <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rPr>
              <a:t>The uncertainty of macroeconomic environment may have an impact on the business and development of family pet doctor App, such as inflation, economic contraction and other factors</a:t>
            </a:r>
            <a:r>
              <a:rPr lang="en-US" altLang="zh-CN" sz="800" kern="0" dirty="0">
                <a:solidFill>
                  <a:schemeClr val="tx1">
                    <a:lumMod val="65000"/>
                    <a:lumOff val="35000"/>
                  </a:schemeClr>
                </a:solidFill>
                <a:latin typeface="思源黑体 CN Normal" panose="020B0400000000000000" charset="-122"/>
                <a:sym typeface="思源黑体 CN Normal" panose="020B0400000000000000" charset="-122"/>
              </a:rPr>
              <a:t>.</a:t>
            </a:r>
          </a:p>
        </p:txBody>
      </p:sp>
      <p:sp>
        <p:nvSpPr>
          <p:cNvPr id="49" name="矩形 48"/>
          <p:cNvSpPr/>
          <p:nvPr/>
        </p:nvSpPr>
        <p:spPr>
          <a:xfrm>
            <a:off x="5410200" y="3718560"/>
            <a:ext cx="2836545" cy="337185"/>
          </a:xfrm>
          <a:prstGeom prst="rect">
            <a:avLst/>
          </a:prstGeom>
        </p:spPr>
        <p:txBody>
          <a:bodyPr wrap="square">
            <a:spAutoFit/>
          </a:bodyPr>
          <a:lstStyle/>
          <a:p>
            <a:pPr defTabSz="914400"/>
            <a:r>
              <a:rPr lang="en-US" altLang="zh-CN" sz="1600" dirty="0">
                <a:ln w="19050">
                  <a:noFill/>
                </a:ln>
                <a:solidFill>
                  <a:srgbClr val="223250"/>
                </a:solidFill>
                <a:latin typeface="+mj-ea"/>
                <a:ea typeface="+mj-ea"/>
                <a:sym typeface="+mn-lt"/>
              </a:rPr>
              <a:t>E</a:t>
            </a:r>
            <a:r>
              <a:rPr lang="zh-CN" altLang="en-US" sz="1600" dirty="0">
                <a:ln w="19050">
                  <a:noFill/>
                </a:ln>
                <a:solidFill>
                  <a:srgbClr val="223250"/>
                </a:solidFill>
                <a:latin typeface="+mj-ea"/>
                <a:ea typeface="+mj-ea"/>
                <a:sym typeface="+mn-lt"/>
              </a:rPr>
              <a:t>conomic </a:t>
            </a:r>
            <a:r>
              <a:rPr lang="en-US" altLang="zh-CN" sz="1600" dirty="0">
                <a:ln w="19050">
                  <a:noFill/>
                </a:ln>
                <a:solidFill>
                  <a:srgbClr val="223250"/>
                </a:solidFill>
                <a:latin typeface="+mj-ea"/>
                <a:ea typeface="+mj-ea"/>
                <a:sym typeface="+mn-lt"/>
              </a:rPr>
              <a:t>E</a:t>
            </a:r>
            <a:r>
              <a:rPr lang="zh-CN" altLang="en-US" sz="1600" dirty="0">
                <a:ln w="19050">
                  <a:noFill/>
                </a:ln>
                <a:solidFill>
                  <a:srgbClr val="223250"/>
                </a:solidFill>
                <a:latin typeface="+mj-ea"/>
                <a:ea typeface="+mj-ea"/>
                <a:sym typeface="+mn-lt"/>
              </a:rPr>
              <a:t>nvironment</a:t>
            </a:r>
          </a:p>
        </p:txBody>
      </p:sp>
      <p:sp>
        <p:nvSpPr>
          <p:cNvPr id="50" name="椭圆 49"/>
          <p:cNvSpPr/>
          <p:nvPr/>
        </p:nvSpPr>
        <p:spPr>
          <a:xfrm>
            <a:off x="4794378" y="3773075"/>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72000" y="3538011"/>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4925576" y="2704650"/>
            <a:ext cx="273614" cy="231313"/>
            <a:chOff x="4925576" y="2704650"/>
            <a:chExt cx="273614" cy="231313"/>
          </a:xfrm>
        </p:grpSpPr>
        <p:sp>
          <p:nvSpPr>
            <p:cNvPr id="53"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55" name="组合 54"/>
          <p:cNvGrpSpPr/>
          <p:nvPr/>
        </p:nvGrpSpPr>
        <p:grpSpPr>
          <a:xfrm>
            <a:off x="4916100" y="3927925"/>
            <a:ext cx="292566" cy="219103"/>
            <a:chOff x="4916100" y="3927925"/>
            <a:chExt cx="292566" cy="219103"/>
          </a:xfrm>
        </p:grpSpPr>
        <p:sp>
          <p:nvSpPr>
            <p:cNvPr id="56"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8" name="矩形 57"/>
          <p:cNvSpPr/>
          <p:nvPr/>
        </p:nvSpPr>
        <p:spPr>
          <a:xfrm>
            <a:off x="1211580" y="2899410"/>
            <a:ext cx="1557655" cy="179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24840" y="2498090"/>
            <a:ext cx="2705100" cy="493395"/>
          </a:xfrm>
          <a:prstGeom prst="rect">
            <a:avLst/>
          </a:prstGeom>
          <a:noFill/>
          <a:ln>
            <a:noFill/>
          </a:ln>
        </p:spPr>
        <p:txBody>
          <a:bodyPr wrap="square" rtlCol="0">
            <a:noAutofit/>
          </a:bodyPr>
          <a:lstStyle/>
          <a:p>
            <a:pPr algn="ctr"/>
            <a:r>
              <a:rPr lang="en-US" altLang="zh-CN" sz="3200">
                <a:ln w="38100">
                  <a:noFill/>
                </a:ln>
                <a:solidFill>
                  <a:srgbClr val="223250"/>
                </a:solidFill>
                <a:latin typeface="+mj-ea"/>
                <a:ea typeface="+mj-ea"/>
                <a:sym typeface="+mn-lt"/>
              </a:rPr>
              <a:t>T</a:t>
            </a:r>
            <a:r>
              <a:rPr lang="zh-CN" altLang="en-US" sz="3200">
                <a:ln w="38100">
                  <a:noFill/>
                </a:ln>
                <a:solidFill>
                  <a:srgbClr val="223250"/>
                </a:solidFill>
                <a:latin typeface="+mj-ea"/>
                <a:ea typeface="+mj-ea"/>
                <a:sym typeface="+mn-lt"/>
              </a:rPr>
              <a:t>hreats</a:t>
            </a:r>
          </a:p>
        </p:txBody>
      </p:sp>
      <p:sp>
        <p:nvSpPr>
          <p:cNvPr id="3" name="矩形 2"/>
          <p:cNvSpPr/>
          <p:nvPr>
            <p:custDataLst>
              <p:tags r:id="rId1"/>
            </p:custDataLst>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Swot Analysis</a:t>
            </a:r>
          </a:p>
        </p:txBody>
      </p:sp>
      <p:sp>
        <p:nvSpPr>
          <p:cNvPr id="5" name="文本框 4"/>
          <p:cNvSpPr txBox="1"/>
          <p:nvPr>
            <p:custDataLst>
              <p:tags r:id="rId2"/>
            </p:custDataLst>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Swot分析</a:t>
            </a:r>
          </a:p>
        </p:txBody>
      </p:sp>
      <p:cxnSp>
        <p:nvCxnSpPr>
          <p:cNvPr id="7" name="直接箭头连接符 6"/>
          <p:cNvCxnSpPr/>
          <p:nvPr/>
        </p:nvCxnSpPr>
        <p:spPr>
          <a:xfrm flipV="1">
            <a:off x="2870835" y="1694180"/>
            <a:ext cx="1642745" cy="1122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2875915" y="2821940"/>
            <a:ext cx="16236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880360" y="2816860"/>
            <a:ext cx="1595120" cy="1204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685" y="1838960"/>
            <a:ext cx="6541770" cy="768350"/>
          </a:xfrm>
          <a:prstGeom prst="rect">
            <a:avLst/>
          </a:prstGeom>
        </p:spPr>
        <p:txBody>
          <a:bodyPr wrap="square">
            <a:spAutoFit/>
          </a:bodyPr>
          <a:lstStyle/>
          <a:p>
            <a:pPr defTabSz="914400"/>
            <a:r>
              <a:rPr lang="zh-CN" altLang="en-US" sz="4400">
                <a:ln w="38100">
                  <a:noFill/>
                </a:ln>
                <a:solidFill>
                  <a:srgbClr val="223250"/>
                </a:solidFill>
                <a:latin typeface="+mj-ea"/>
                <a:ea typeface="+mj-ea"/>
                <a:sym typeface="+mn-lt"/>
              </a:rPr>
              <a:t>Business Operations</a:t>
            </a:r>
            <a:endParaRPr lang="zh-CN" altLang="en-US" sz="4400" b="1" i="0">
              <a:solidFill>
                <a:srgbClr val="223250"/>
              </a:solidFill>
              <a:effectLst/>
              <a:latin typeface="+mj-ea"/>
              <a:ea typeface="+mj-ea"/>
            </a:endParaRPr>
          </a:p>
        </p:txBody>
      </p:sp>
      <p:sp>
        <p:nvSpPr>
          <p:cNvPr id="119" name="矩形 118"/>
          <p:cNvSpPr/>
          <p:nvPr/>
        </p:nvSpPr>
        <p:spPr>
          <a:xfrm>
            <a:off x="1703546" y="2545105"/>
            <a:ext cx="4849744" cy="506730"/>
          </a:xfrm>
          <a:prstGeom prst="rect">
            <a:avLst/>
          </a:prstGeom>
        </p:spPr>
        <p:txBody>
          <a:bodyPr wrap="square">
            <a:spAutoFit/>
          </a:bodyPr>
          <a:lstStyle/>
          <a:p>
            <a:pPr defTabSz="685800">
              <a:lnSpc>
                <a:spcPct val="150000"/>
              </a:lnSpc>
            </a:pPr>
            <a:r>
              <a:rPr lang="en-US" altLang="zh-CN" sz="900">
                <a:solidFill>
                  <a:schemeClr val="tx1">
                    <a:lumMod val="75000"/>
                    <a:lumOff val="25000"/>
                  </a:schemeClr>
                </a:solidFill>
                <a:cs typeface="+mn-ea"/>
              </a:rPr>
              <a:t>3.1 Business Model</a:t>
            </a:r>
          </a:p>
          <a:p>
            <a:pPr defTabSz="685800">
              <a:lnSpc>
                <a:spcPct val="150000"/>
              </a:lnSpc>
            </a:pPr>
            <a:r>
              <a:rPr lang="en-US" altLang="zh-CN" sz="900">
                <a:solidFill>
                  <a:schemeClr val="tx1">
                    <a:lumMod val="75000"/>
                    <a:lumOff val="25000"/>
                  </a:schemeClr>
                </a:solidFill>
                <a:cs typeface="+mn-ea"/>
              </a:rPr>
              <a:t>3.2 Marketing Strategies</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THREE</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182534"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THREE</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6604000"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Business Operations</a:t>
            </a:r>
            <a:endParaRPr lang="en-US" altLang="zh-CN" sz="2400">
              <a:ln w="38100">
                <a:noFill/>
              </a:ln>
              <a:solidFill>
                <a:srgbClr val="223250"/>
              </a:solidFill>
              <a:latin typeface="+mj-ea"/>
              <a:ea typeface="+mj-ea"/>
              <a:sym typeface="+mn-lt"/>
            </a:endParaRP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商业运作-商业模式</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3.1</a:t>
              </a:r>
            </a:p>
          </p:txBody>
        </p:sp>
      </p:grpSp>
      <p:sp>
        <p:nvSpPr>
          <p:cNvPr id="36" name="矩形: 圆角 35"/>
          <p:cNvSpPr/>
          <p:nvPr/>
        </p:nvSpPr>
        <p:spPr>
          <a:xfrm>
            <a:off x="4602230" y="1096463"/>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13049" y="1538453"/>
            <a:ext cx="3580304" cy="575945"/>
          </a:xfrm>
          <a:prstGeom prst="rect">
            <a:avLst/>
          </a:prstGeom>
        </p:spPr>
        <p:txBody>
          <a:bodyPr wrap="square">
            <a:spAutoFit/>
          </a:bodyPr>
          <a:lstStyle/>
          <a:p>
            <a:pPr>
              <a:lnSpc>
                <a:spcPct val="150000"/>
              </a:lnSpc>
            </a:pPr>
            <a:r>
              <a:rPr lang="zh-CN" altLang="en-US" sz="700" kern="0" dirty="0">
                <a:solidFill>
                  <a:schemeClr val="tx1">
                    <a:lumMod val="65000"/>
                    <a:lumOff val="35000"/>
                  </a:schemeClr>
                </a:solidFill>
                <a:latin typeface="思源黑体 CN Normal" panose="020B0400000000000000" charset="-122"/>
                <a:sym typeface="思源黑体 CN Normal" panose="020B0400000000000000" charset="-122"/>
              </a:rPr>
              <a:t>We will provide contract service, so that users can get more comprehensive and personalized pet family doctor service. The contracted service will be divided into different levels to meet users' different needs and budgets.</a:t>
            </a:r>
          </a:p>
        </p:txBody>
      </p:sp>
      <p:sp>
        <p:nvSpPr>
          <p:cNvPr id="38" name="矩形 37"/>
          <p:cNvSpPr/>
          <p:nvPr/>
        </p:nvSpPr>
        <p:spPr>
          <a:xfrm>
            <a:off x="5410200" y="1276985"/>
            <a:ext cx="3416935" cy="337185"/>
          </a:xfrm>
          <a:prstGeom prst="rect">
            <a:avLst/>
          </a:prstGeom>
        </p:spPr>
        <p:txBody>
          <a:bodyPr wrap="square">
            <a:spAutoFit/>
          </a:bodyPr>
          <a:lstStyle/>
          <a:p>
            <a:pPr defTabSz="914400"/>
            <a:r>
              <a:rPr lang="en-US" altLang="zh-CN" sz="1600" dirty="0">
                <a:ln w="19050">
                  <a:noFill/>
                </a:ln>
                <a:solidFill>
                  <a:srgbClr val="223250"/>
                </a:solidFill>
                <a:latin typeface="+mj-ea"/>
                <a:ea typeface="+mj-ea"/>
                <a:sym typeface="+mn-lt"/>
              </a:rPr>
              <a:t>C</a:t>
            </a:r>
            <a:r>
              <a:rPr lang="zh-CN" altLang="en-US" sz="1600" dirty="0">
                <a:ln w="19050">
                  <a:noFill/>
                </a:ln>
                <a:solidFill>
                  <a:srgbClr val="223250"/>
                </a:solidFill>
                <a:latin typeface="+mj-ea"/>
                <a:ea typeface="+mj-ea"/>
                <a:sym typeface="+mn-lt"/>
              </a:rPr>
              <a:t>ontract </a:t>
            </a:r>
            <a:r>
              <a:rPr lang="en-US" altLang="zh-CN" sz="1600" dirty="0">
                <a:ln w="19050">
                  <a:noFill/>
                </a:ln>
                <a:solidFill>
                  <a:srgbClr val="223250"/>
                </a:solidFill>
                <a:latin typeface="+mj-ea"/>
                <a:ea typeface="+mj-ea"/>
                <a:sym typeface="+mn-lt"/>
              </a:rPr>
              <a:t>S</a:t>
            </a:r>
            <a:r>
              <a:rPr lang="zh-CN" altLang="en-US" sz="1600" dirty="0">
                <a:ln w="19050">
                  <a:noFill/>
                </a:ln>
                <a:solidFill>
                  <a:srgbClr val="223250"/>
                </a:solidFill>
                <a:latin typeface="+mj-ea"/>
                <a:ea typeface="+mj-ea"/>
                <a:sym typeface="+mn-lt"/>
              </a:rPr>
              <a:t>igning </a:t>
            </a:r>
            <a:r>
              <a:rPr lang="en-US" altLang="zh-CN" sz="1600" dirty="0">
                <a:ln w="19050">
                  <a:noFill/>
                </a:ln>
                <a:solidFill>
                  <a:srgbClr val="223250"/>
                </a:solidFill>
                <a:latin typeface="+mj-ea"/>
                <a:ea typeface="+mj-ea"/>
                <a:sym typeface="+mn-lt"/>
              </a:rPr>
              <a:t>M</a:t>
            </a:r>
            <a:r>
              <a:rPr lang="zh-CN" altLang="en-US" sz="1600" dirty="0">
                <a:ln w="19050">
                  <a:noFill/>
                </a:ln>
                <a:solidFill>
                  <a:srgbClr val="223250"/>
                </a:solidFill>
                <a:latin typeface="+mj-ea"/>
                <a:ea typeface="+mj-ea"/>
                <a:sym typeface="+mn-lt"/>
              </a:rPr>
              <a:t>odel</a:t>
            </a:r>
          </a:p>
        </p:txBody>
      </p:sp>
      <p:sp>
        <p:nvSpPr>
          <p:cNvPr id="39" name="椭圆 38"/>
          <p:cNvSpPr/>
          <p:nvPr/>
        </p:nvSpPr>
        <p:spPr>
          <a:xfrm>
            <a:off x="4794378" y="1331527"/>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4941698" y="1487645"/>
            <a:ext cx="241369" cy="205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矩形 40"/>
          <p:cNvSpPr/>
          <p:nvPr/>
        </p:nvSpPr>
        <p:spPr>
          <a:xfrm>
            <a:off x="4572000" y="1096463"/>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p:cNvSpPr/>
          <p:nvPr/>
        </p:nvSpPr>
        <p:spPr>
          <a:xfrm>
            <a:off x="4602230" y="2317237"/>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413049" y="2759227"/>
            <a:ext cx="3580304" cy="575945"/>
          </a:xfrm>
          <a:prstGeom prst="rect">
            <a:avLst/>
          </a:prstGeom>
        </p:spPr>
        <p:txBody>
          <a:bodyPr wrap="square">
            <a:spAutoFit/>
          </a:bodyPr>
          <a:lstStyle/>
          <a:p>
            <a:pP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will display ads and sponsors' promotional information in the App to generate revenue. Advertising  will be targeted according to the interests and needs of users to improve the effectiveness of advertising and promotion and user experience.</a:t>
            </a:r>
          </a:p>
        </p:txBody>
      </p:sp>
      <p:sp>
        <p:nvSpPr>
          <p:cNvPr id="44" name="矩形 43"/>
          <p:cNvSpPr/>
          <p:nvPr/>
        </p:nvSpPr>
        <p:spPr>
          <a:xfrm>
            <a:off x="5381625" y="2498090"/>
            <a:ext cx="3680460" cy="337185"/>
          </a:xfrm>
          <a:prstGeom prst="rect">
            <a:avLst/>
          </a:prstGeom>
        </p:spPr>
        <p:txBody>
          <a:bodyPr wrap="square">
            <a:spAutoFit/>
          </a:bodyPr>
          <a:lstStyle/>
          <a:p>
            <a:pPr defTabSz="914400"/>
            <a:r>
              <a:rPr lang="zh-CN" altLang="en-US" sz="1600" dirty="0">
                <a:ln w="19050">
                  <a:noFill/>
                </a:ln>
                <a:solidFill>
                  <a:srgbClr val="223250"/>
                </a:solidFill>
                <a:latin typeface="+mj-ea"/>
                <a:ea typeface="+mj-ea"/>
                <a:sym typeface="+mn-lt"/>
              </a:rPr>
              <a:t>Advertising </a:t>
            </a:r>
            <a:r>
              <a:rPr lang="en-US" altLang="zh-CN" sz="1600" dirty="0">
                <a:ln w="19050">
                  <a:noFill/>
                </a:ln>
                <a:solidFill>
                  <a:srgbClr val="223250"/>
                </a:solidFill>
                <a:latin typeface="+mj-ea"/>
                <a:ea typeface="+mj-ea"/>
                <a:sym typeface="+mn-lt"/>
              </a:rPr>
              <a:t>&amp;</a:t>
            </a:r>
            <a:r>
              <a:rPr lang="zh-CN" altLang="en-US" sz="1600" dirty="0">
                <a:ln w="19050">
                  <a:noFill/>
                </a:ln>
                <a:solidFill>
                  <a:srgbClr val="223250"/>
                </a:solidFill>
                <a:latin typeface="+mj-ea"/>
                <a:ea typeface="+mj-ea"/>
                <a:sym typeface="+mn-lt"/>
              </a:rPr>
              <a:t> </a:t>
            </a:r>
            <a:r>
              <a:rPr lang="en-US" altLang="zh-CN" sz="1600" dirty="0">
                <a:ln w="19050">
                  <a:noFill/>
                </a:ln>
                <a:solidFill>
                  <a:srgbClr val="223250"/>
                </a:solidFill>
                <a:latin typeface="+mj-ea"/>
                <a:ea typeface="+mj-ea"/>
                <a:sym typeface="+mn-lt"/>
              </a:rPr>
              <a:t>P</a:t>
            </a:r>
            <a:r>
              <a:rPr lang="zh-CN" altLang="en-US" sz="1600" dirty="0">
                <a:ln w="19050">
                  <a:noFill/>
                </a:ln>
                <a:solidFill>
                  <a:srgbClr val="223250"/>
                </a:solidFill>
                <a:latin typeface="+mj-ea"/>
                <a:ea typeface="+mj-ea"/>
                <a:sym typeface="+mn-lt"/>
              </a:rPr>
              <a:t>romotion </a:t>
            </a:r>
            <a:r>
              <a:rPr lang="en-US" altLang="zh-CN" sz="1600" dirty="0">
                <a:ln w="19050">
                  <a:noFill/>
                </a:ln>
                <a:solidFill>
                  <a:srgbClr val="223250"/>
                </a:solidFill>
                <a:latin typeface="+mj-ea"/>
                <a:ea typeface="+mj-ea"/>
                <a:sym typeface="+mn-lt"/>
              </a:rPr>
              <a:t>R</a:t>
            </a:r>
            <a:r>
              <a:rPr lang="zh-CN" altLang="en-US" sz="1600" dirty="0">
                <a:ln w="19050">
                  <a:noFill/>
                </a:ln>
                <a:solidFill>
                  <a:srgbClr val="223250"/>
                </a:solidFill>
                <a:latin typeface="+mj-ea"/>
                <a:ea typeface="+mj-ea"/>
                <a:sym typeface="+mn-lt"/>
              </a:rPr>
              <a:t>evenue</a:t>
            </a:r>
          </a:p>
        </p:txBody>
      </p:sp>
      <p:sp>
        <p:nvSpPr>
          <p:cNvPr id="45" name="椭圆 44"/>
          <p:cNvSpPr/>
          <p:nvPr/>
        </p:nvSpPr>
        <p:spPr>
          <a:xfrm>
            <a:off x="4794378" y="2552301"/>
            <a:ext cx="536010" cy="5360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72000" y="2317237"/>
            <a:ext cx="70069"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4602230" y="3538011"/>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413049" y="3980001"/>
            <a:ext cx="3580304" cy="414020"/>
          </a:xfrm>
          <a:prstGeom prst="rect">
            <a:avLst/>
          </a:prstGeom>
        </p:spPr>
        <p:txBody>
          <a:bodyPr wrap="square">
            <a:spAutoFit/>
          </a:bodyPr>
          <a:lstStyle/>
          <a:p>
            <a:pP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may introduce pet insurance, family doctor visits and so on. The platform generates revenue through agency fees.</a:t>
            </a:r>
          </a:p>
        </p:txBody>
      </p:sp>
      <p:sp>
        <p:nvSpPr>
          <p:cNvPr id="49" name="矩形 48"/>
          <p:cNvSpPr/>
          <p:nvPr/>
        </p:nvSpPr>
        <p:spPr>
          <a:xfrm>
            <a:off x="5410200" y="3718560"/>
            <a:ext cx="3339465" cy="337185"/>
          </a:xfrm>
          <a:prstGeom prst="rect">
            <a:avLst/>
          </a:prstGeom>
        </p:spPr>
        <p:txBody>
          <a:bodyPr wrap="square">
            <a:spAutoFit/>
          </a:bodyPr>
          <a:lstStyle/>
          <a:p>
            <a:pPr defTabSz="914400"/>
            <a:r>
              <a:rPr lang="zh-CN" altLang="en-US" sz="1600" dirty="0">
                <a:ln w="19050">
                  <a:noFill/>
                </a:ln>
                <a:solidFill>
                  <a:srgbClr val="223250"/>
                </a:solidFill>
                <a:latin typeface="+mj-ea"/>
                <a:ea typeface="+mj-ea"/>
                <a:sym typeface="+mn-lt"/>
              </a:rPr>
              <a:t>Intermediary </a:t>
            </a:r>
            <a:r>
              <a:rPr lang="en-US" altLang="zh-CN" sz="1600" dirty="0">
                <a:ln w="19050">
                  <a:noFill/>
                </a:ln>
                <a:solidFill>
                  <a:srgbClr val="223250"/>
                </a:solidFill>
                <a:latin typeface="+mj-ea"/>
                <a:ea typeface="+mj-ea"/>
                <a:sym typeface="+mn-lt"/>
              </a:rPr>
              <a:t>S</a:t>
            </a:r>
            <a:r>
              <a:rPr lang="zh-CN" altLang="en-US" sz="1600" dirty="0">
                <a:ln w="19050">
                  <a:noFill/>
                </a:ln>
                <a:solidFill>
                  <a:srgbClr val="223250"/>
                </a:solidFill>
                <a:latin typeface="+mj-ea"/>
                <a:ea typeface="+mj-ea"/>
                <a:sym typeface="+mn-lt"/>
              </a:rPr>
              <a:t>ervice </a:t>
            </a:r>
            <a:r>
              <a:rPr lang="en-US" altLang="zh-CN" sz="1600" dirty="0">
                <a:ln w="19050">
                  <a:noFill/>
                </a:ln>
                <a:solidFill>
                  <a:srgbClr val="223250"/>
                </a:solidFill>
                <a:latin typeface="+mj-ea"/>
                <a:ea typeface="+mj-ea"/>
                <a:sym typeface="+mn-lt"/>
              </a:rPr>
              <a:t>M</a:t>
            </a:r>
            <a:r>
              <a:rPr lang="zh-CN" altLang="en-US" sz="1600" dirty="0">
                <a:ln w="19050">
                  <a:noFill/>
                </a:ln>
                <a:solidFill>
                  <a:srgbClr val="223250"/>
                </a:solidFill>
                <a:latin typeface="+mj-ea"/>
                <a:ea typeface="+mj-ea"/>
                <a:sym typeface="+mn-lt"/>
              </a:rPr>
              <a:t>odel</a:t>
            </a:r>
          </a:p>
        </p:txBody>
      </p:sp>
      <p:sp>
        <p:nvSpPr>
          <p:cNvPr id="50" name="椭圆 49"/>
          <p:cNvSpPr/>
          <p:nvPr/>
        </p:nvSpPr>
        <p:spPr>
          <a:xfrm>
            <a:off x="4794378" y="3773075"/>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72000" y="3538011"/>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4925576" y="2704650"/>
            <a:ext cx="273614" cy="231313"/>
            <a:chOff x="4925576" y="2704650"/>
            <a:chExt cx="273614" cy="231313"/>
          </a:xfrm>
        </p:grpSpPr>
        <p:sp>
          <p:nvSpPr>
            <p:cNvPr id="53"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55" name="组合 54"/>
          <p:cNvGrpSpPr/>
          <p:nvPr/>
        </p:nvGrpSpPr>
        <p:grpSpPr>
          <a:xfrm>
            <a:off x="4916100" y="3927925"/>
            <a:ext cx="292566" cy="219103"/>
            <a:chOff x="4916100" y="3927925"/>
            <a:chExt cx="292566" cy="219103"/>
          </a:xfrm>
        </p:grpSpPr>
        <p:sp>
          <p:nvSpPr>
            <p:cNvPr id="56"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8" name="矩形 57"/>
          <p:cNvSpPr/>
          <p:nvPr/>
        </p:nvSpPr>
        <p:spPr>
          <a:xfrm>
            <a:off x="667385" y="2469515"/>
            <a:ext cx="2756535" cy="179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552215" y="2754286"/>
            <a:ext cx="3165453" cy="81851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a:solidFill>
                  <a:schemeClr val="tx1">
                    <a:lumMod val="65000"/>
                    <a:lumOff val="35000"/>
                  </a:schemeClr>
                </a:solidFill>
                <a:cs typeface="思源黑体 CN Normal" panose="020B0400000000000000" charset="-122"/>
              </a:rPr>
              <a:t>The business model of our Pet Doctor app student development team is based on the following </a:t>
            </a:r>
            <a:r>
              <a:rPr lang="en-US" altLang="zh-CN" sz="1050">
                <a:solidFill>
                  <a:schemeClr val="tx1">
                    <a:lumMod val="65000"/>
                    <a:lumOff val="35000"/>
                  </a:schemeClr>
                </a:solidFill>
                <a:cs typeface="思源黑体 CN Normal" panose="020B0400000000000000" charset="-122"/>
              </a:rPr>
              <a:t>3</a:t>
            </a:r>
            <a:r>
              <a:rPr lang="zh-CN" altLang="en-US" sz="1050">
                <a:solidFill>
                  <a:schemeClr val="tx1">
                    <a:lumMod val="65000"/>
                    <a:lumOff val="35000"/>
                  </a:schemeClr>
                </a:solidFill>
                <a:cs typeface="思源黑体 CN Normal" panose="020B0400000000000000" charset="-122"/>
              </a:rPr>
              <a:t> aspects:</a:t>
            </a:r>
          </a:p>
        </p:txBody>
      </p:sp>
      <p:sp>
        <p:nvSpPr>
          <p:cNvPr id="60" name="矩形 59"/>
          <p:cNvSpPr/>
          <p:nvPr/>
        </p:nvSpPr>
        <p:spPr>
          <a:xfrm>
            <a:off x="562610" y="2138045"/>
            <a:ext cx="3241040" cy="465455"/>
          </a:xfrm>
          <a:prstGeom prst="rect">
            <a:avLst/>
          </a:prstGeom>
          <a:noFill/>
          <a:ln>
            <a:noFill/>
          </a:ln>
        </p:spPr>
        <p:txBody>
          <a:bodyPr wrap="square" rtlCol="0">
            <a:noAutofit/>
          </a:bodyPr>
          <a:lstStyle/>
          <a:p>
            <a:r>
              <a:rPr lang="zh-CN" altLang="en-US" sz="2800">
                <a:ln w="38100">
                  <a:noFill/>
                </a:ln>
                <a:solidFill>
                  <a:srgbClr val="223250"/>
                </a:solidFill>
                <a:latin typeface="+mj-ea"/>
                <a:ea typeface="+mj-ea"/>
                <a:sym typeface="+mn-lt"/>
              </a:rPr>
              <a:t>Business Model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4301490"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Business Operations</a:t>
            </a: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sym typeface="+mn-ea"/>
              </a:rPr>
              <a:t>商业运作-营销策略</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3.2</a:t>
              </a:r>
            </a:p>
          </p:txBody>
        </p:sp>
      </p:grpSp>
      <p:sp>
        <p:nvSpPr>
          <p:cNvPr id="24" name="矩形: 圆角 23"/>
          <p:cNvSpPr/>
          <p:nvPr/>
        </p:nvSpPr>
        <p:spPr>
          <a:xfrm>
            <a:off x="4572000" y="987774"/>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25" name="矩形 24"/>
          <p:cNvSpPr/>
          <p:nvPr/>
        </p:nvSpPr>
        <p:spPr>
          <a:xfrm>
            <a:off x="4786599" y="1853060"/>
            <a:ext cx="1584826" cy="1060450"/>
          </a:xfrm>
          <a:prstGeom prst="rect">
            <a:avLst/>
          </a:prstGeom>
        </p:spPr>
        <p:txBody>
          <a:bodyPr wrap="square">
            <a:spAutoFit/>
          </a:bodyPr>
          <a:lstStyle/>
          <a:p>
            <a:pPr algn="ct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Expand our expertise and reach by partnering with veterinary schools and pet hospitals. We can provide internship platform for schools and propaganda means for pet hospitals.</a:t>
            </a:r>
          </a:p>
        </p:txBody>
      </p:sp>
      <p:sp>
        <p:nvSpPr>
          <p:cNvPr id="26" name="矩形 2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827490" y="1594469"/>
            <a:ext cx="15030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1600">
                <a:solidFill>
                  <a:srgbClr val="223250"/>
                </a:solidFill>
                <a:latin typeface="+mj-ea"/>
                <a:ea typeface="+mj-ea"/>
                <a:sym typeface="思源黑体 CN Normal" panose="020B0400000000000000" charset="-122"/>
              </a:rPr>
              <a:t>Cooperation </a:t>
            </a:r>
          </a:p>
        </p:txBody>
      </p:sp>
      <p:sp>
        <p:nvSpPr>
          <p:cNvPr id="27" name="椭圆 26"/>
          <p:cNvSpPr/>
          <p:nvPr/>
        </p:nvSpPr>
        <p:spPr>
          <a:xfrm>
            <a:off x="5391812" y="1192137"/>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6753457" y="988359"/>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34" name="矩形 33"/>
          <p:cNvSpPr/>
          <p:nvPr/>
        </p:nvSpPr>
        <p:spPr>
          <a:xfrm>
            <a:off x="6968056" y="1853059"/>
            <a:ext cx="1584826" cy="575945"/>
          </a:xfrm>
          <a:prstGeom prst="rect">
            <a:avLst/>
          </a:prstGeom>
        </p:spPr>
        <p:txBody>
          <a:bodyPr wrap="square">
            <a:spAutoFit/>
          </a:bodyPr>
          <a:lstStyle/>
          <a:p>
            <a:pPr algn="ct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will actively seek media coverage and publicity to expand our visibility and influence.</a:t>
            </a:r>
          </a:p>
        </p:txBody>
      </p:sp>
      <p:sp>
        <p:nvSpPr>
          <p:cNvPr id="35" name="矩形 3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966720" y="1594468"/>
            <a:ext cx="15875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P</a:t>
            </a:r>
            <a:r>
              <a:rPr lang="zh-CN" altLang="en-US" sz="1600">
                <a:solidFill>
                  <a:srgbClr val="223250"/>
                </a:solidFill>
                <a:latin typeface="+mj-ea"/>
                <a:ea typeface="+mj-ea"/>
                <a:sym typeface="思源黑体 CN Normal" panose="020B0400000000000000" charset="-122"/>
              </a:rPr>
              <a:t>ress </a:t>
            </a:r>
            <a:r>
              <a:rPr lang="en-US" altLang="zh-CN" sz="1600">
                <a:solidFill>
                  <a:srgbClr val="223250"/>
                </a:solidFill>
                <a:latin typeface="+mj-ea"/>
                <a:ea typeface="+mj-ea"/>
                <a:sym typeface="思源黑体 CN Normal" panose="020B0400000000000000" charset="-122"/>
              </a:rPr>
              <a:t>R</a:t>
            </a:r>
            <a:r>
              <a:rPr lang="zh-CN" altLang="en-US" sz="1600">
                <a:solidFill>
                  <a:srgbClr val="223250"/>
                </a:solidFill>
                <a:latin typeface="+mj-ea"/>
                <a:ea typeface="+mj-ea"/>
                <a:sym typeface="思源黑体 CN Normal" panose="020B0400000000000000" charset="-122"/>
              </a:rPr>
              <a:t>elease</a:t>
            </a:r>
          </a:p>
        </p:txBody>
      </p:sp>
      <p:sp>
        <p:nvSpPr>
          <p:cNvPr id="36" name="椭圆 35"/>
          <p:cNvSpPr/>
          <p:nvPr/>
        </p:nvSpPr>
        <p:spPr>
          <a:xfrm>
            <a:off x="7573269" y="1192136"/>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p:cNvSpPr/>
          <p:nvPr/>
        </p:nvSpPr>
        <p:spPr>
          <a:xfrm>
            <a:off x="4572000" y="2986443"/>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49" name="矩形 48"/>
          <p:cNvSpPr/>
          <p:nvPr/>
        </p:nvSpPr>
        <p:spPr>
          <a:xfrm>
            <a:off x="4786599" y="3851143"/>
            <a:ext cx="1584826" cy="1060450"/>
          </a:xfrm>
          <a:prstGeom prst="rect">
            <a:avLst/>
          </a:prstGeom>
        </p:spPr>
        <p:txBody>
          <a:bodyPr wrap="square">
            <a:spAutoFit/>
          </a:bodyPr>
          <a:lstStyle/>
          <a:p>
            <a:pPr algn="ct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will organize some public relations activities, such as health lectures, medical and health forums, etc., to enhance our brand awareness and user engagement.</a:t>
            </a:r>
          </a:p>
        </p:txBody>
      </p:sp>
      <p:sp>
        <p:nvSpPr>
          <p:cNvPr id="50" name="矩形 4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657628" y="3592552"/>
            <a:ext cx="18427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P</a:t>
            </a:r>
            <a:r>
              <a:rPr lang="zh-CN" altLang="en-US" sz="1600">
                <a:solidFill>
                  <a:srgbClr val="223250"/>
                </a:solidFill>
                <a:latin typeface="+mj-ea"/>
                <a:ea typeface="+mj-ea"/>
                <a:sym typeface="思源黑体 CN Normal" panose="020B0400000000000000" charset="-122"/>
              </a:rPr>
              <a:t>ublic </a:t>
            </a:r>
            <a:r>
              <a:rPr lang="en-US" altLang="zh-CN" sz="1600">
                <a:solidFill>
                  <a:srgbClr val="223250"/>
                </a:solidFill>
                <a:latin typeface="+mj-ea"/>
                <a:ea typeface="+mj-ea"/>
                <a:sym typeface="思源黑体 CN Normal" panose="020B0400000000000000" charset="-122"/>
              </a:rPr>
              <a:t>A</a:t>
            </a:r>
            <a:r>
              <a:rPr lang="zh-CN" altLang="en-US" sz="1600">
                <a:solidFill>
                  <a:srgbClr val="223250"/>
                </a:solidFill>
                <a:latin typeface="+mj-ea"/>
                <a:ea typeface="+mj-ea"/>
                <a:sym typeface="思源黑体 CN Normal" panose="020B0400000000000000" charset="-122"/>
              </a:rPr>
              <a:t>ctivities</a:t>
            </a:r>
          </a:p>
        </p:txBody>
      </p:sp>
      <p:sp>
        <p:nvSpPr>
          <p:cNvPr id="51" name="椭圆 50"/>
          <p:cNvSpPr/>
          <p:nvPr/>
        </p:nvSpPr>
        <p:spPr>
          <a:xfrm>
            <a:off x="5391812" y="3190220"/>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6753457" y="2986442"/>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54" name="矩形 53"/>
          <p:cNvSpPr/>
          <p:nvPr/>
        </p:nvSpPr>
        <p:spPr>
          <a:xfrm>
            <a:off x="6968056" y="3851142"/>
            <a:ext cx="1584826" cy="575945"/>
          </a:xfrm>
          <a:prstGeom prst="rect">
            <a:avLst/>
          </a:prstGeom>
        </p:spPr>
        <p:txBody>
          <a:bodyPr wrap="square">
            <a:spAutoFit/>
          </a:bodyPr>
          <a:lstStyle/>
          <a:p>
            <a:pPr algn="ct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will promote our App through social media platforms, such as wechat, Weibo, b website, etc.</a:t>
            </a:r>
          </a:p>
        </p:txBody>
      </p:sp>
      <p:sp>
        <p:nvSpPr>
          <p:cNvPr id="55" name="矩形 5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7022600" y="3592551"/>
            <a:ext cx="147574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S</a:t>
            </a:r>
            <a:r>
              <a:rPr lang="zh-CN" altLang="en-US" sz="1600">
                <a:solidFill>
                  <a:srgbClr val="223250"/>
                </a:solidFill>
                <a:latin typeface="+mj-ea"/>
                <a:ea typeface="+mj-ea"/>
                <a:sym typeface="思源黑体 CN Normal" panose="020B0400000000000000" charset="-122"/>
              </a:rPr>
              <a:t>ocial </a:t>
            </a:r>
            <a:r>
              <a:rPr lang="en-US" altLang="zh-CN" sz="1600">
                <a:solidFill>
                  <a:srgbClr val="223250"/>
                </a:solidFill>
                <a:latin typeface="+mj-ea"/>
                <a:ea typeface="+mj-ea"/>
                <a:sym typeface="思源黑体 CN Normal" panose="020B0400000000000000" charset="-122"/>
              </a:rPr>
              <a:t>M</a:t>
            </a:r>
            <a:r>
              <a:rPr lang="zh-CN" altLang="en-US" sz="1600">
                <a:solidFill>
                  <a:srgbClr val="223250"/>
                </a:solidFill>
                <a:latin typeface="+mj-ea"/>
                <a:ea typeface="+mj-ea"/>
                <a:sym typeface="思源黑体 CN Normal" panose="020B0400000000000000" charset="-122"/>
              </a:rPr>
              <a:t>edia</a:t>
            </a:r>
          </a:p>
        </p:txBody>
      </p:sp>
      <p:sp>
        <p:nvSpPr>
          <p:cNvPr id="56" name="椭圆 55"/>
          <p:cNvSpPr/>
          <p:nvPr/>
        </p:nvSpPr>
        <p:spPr>
          <a:xfrm>
            <a:off x="7573269" y="3190219"/>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427355" y="2233930"/>
            <a:ext cx="3762375" cy="179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684556" y="2595177"/>
            <a:ext cx="3165453" cy="106045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a:solidFill>
                  <a:schemeClr val="tx1">
                    <a:lumMod val="65000"/>
                    <a:lumOff val="35000"/>
                  </a:schemeClr>
                </a:solidFill>
                <a:cs typeface="思源黑体 CN Normal" panose="020B0400000000000000" charset="-122"/>
              </a:rPr>
              <a:t>Marketing channels:</a:t>
            </a:r>
          </a:p>
          <a:p>
            <a:pPr>
              <a:lnSpc>
                <a:spcPct val="150000"/>
              </a:lnSpc>
            </a:pPr>
            <a:r>
              <a:rPr lang="zh-CN" altLang="en-US" sz="1050">
                <a:solidFill>
                  <a:schemeClr val="tx1">
                    <a:lumMod val="65000"/>
                    <a:lumOff val="35000"/>
                  </a:schemeClr>
                </a:solidFill>
                <a:cs typeface="思源黑体 CN Normal" panose="020B0400000000000000" charset="-122"/>
              </a:rPr>
              <a:t>Our family doctor student development team will likely use the following channels to promote and market our App</a:t>
            </a:r>
          </a:p>
        </p:txBody>
      </p:sp>
      <p:sp>
        <p:nvSpPr>
          <p:cNvPr id="59" name="矩形 58"/>
          <p:cNvSpPr/>
          <p:nvPr/>
        </p:nvSpPr>
        <p:spPr>
          <a:xfrm>
            <a:off x="351790" y="1891665"/>
            <a:ext cx="4002405" cy="521970"/>
          </a:xfrm>
          <a:prstGeom prst="rect">
            <a:avLst/>
          </a:prstGeom>
          <a:noFill/>
          <a:ln>
            <a:noFill/>
          </a:ln>
        </p:spPr>
        <p:txBody>
          <a:bodyPr wrap="square" rtlCol="0">
            <a:spAutoFit/>
          </a:bodyPr>
          <a:lstStyle/>
          <a:p>
            <a:r>
              <a:rPr lang="zh-CN" altLang="en-US" sz="2800">
                <a:ln w="38100">
                  <a:noFill/>
                </a:ln>
                <a:solidFill>
                  <a:srgbClr val="223250"/>
                </a:solidFill>
                <a:latin typeface="+mj-ea"/>
                <a:ea typeface="+mj-ea"/>
                <a:sym typeface="+mn-lt"/>
              </a:rPr>
              <a:t>Marketing Strategies</a:t>
            </a:r>
          </a:p>
        </p:txBody>
      </p:sp>
      <p:sp>
        <p:nvSpPr>
          <p:cNvPr id="37"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5478591" y="1292921"/>
            <a:ext cx="200843" cy="171300"/>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38" name="组合 37"/>
          <p:cNvGrpSpPr/>
          <p:nvPr/>
        </p:nvGrpSpPr>
        <p:grpSpPr>
          <a:xfrm>
            <a:off x="7647863" y="1282333"/>
            <a:ext cx="227674" cy="192475"/>
            <a:chOff x="4925576" y="2704650"/>
            <a:chExt cx="273614" cy="231313"/>
          </a:xfrm>
          <a:solidFill>
            <a:schemeClr val="bg1"/>
          </a:solidFill>
        </p:grpSpPr>
        <p:sp>
          <p:nvSpPr>
            <p:cNvPr id="39"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1" name="组合 40"/>
          <p:cNvGrpSpPr/>
          <p:nvPr/>
        </p:nvGrpSpPr>
        <p:grpSpPr>
          <a:xfrm>
            <a:off x="5457291" y="3285497"/>
            <a:ext cx="243443" cy="182315"/>
            <a:chOff x="4916100" y="3927925"/>
            <a:chExt cx="292566" cy="219103"/>
          </a:xfrm>
          <a:solidFill>
            <a:schemeClr val="bg1"/>
          </a:solidFill>
        </p:grpSpPr>
        <p:sp>
          <p:nvSpPr>
            <p:cNvPr id="42"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4" name="Freeform 5" descr="e7d195523061f1c09e9d68d7cf438b91ef959ecb14fc25d26BBA7F7DBC18E55DFF4014AF651F0BF2569D4B6C1DA7F1A4683A481403BD872FC687266AD13265C1DE7C373772FD8728ABDD69ADD03BFF5BE2862BC891DBB79E9DEAFC60A3759FA72FC5421D61CBD638198CC4CAF89C5D0DE60D61B5F6AD5376D2E48E601FAD6EF9D31C1882017E264C126520CF3C3A61D9"/>
          <p:cNvSpPr>
            <a:spLocks noEditPoints="1"/>
          </p:cNvSpPr>
          <p:nvPr/>
        </p:nvSpPr>
        <p:spPr bwMode="auto">
          <a:xfrm>
            <a:off x="7659034" y="3279823"/>
            <a:ext cx="202871" cy="193661"/>
          </a:xfrm>
          <a:custGeom>
            <a:avLst/>
            <a:gdLst>
              <a:gd name="T0" fmla="*/ 574 w 675"/>
              <a:gd name="T1" fmla="*/ 550 h 645"/>
              <a:gd name="T2" fmla="*/ 461 w 675"/>
              <a:gd name="T3" fmla="*/ 550 h 645"/>
              <a:gd name="T4" fmla="*/ 452 w 675"/>
              <a:gd name="T5" fmla="*/ 554 h 645"/>
              <a:gd name="T6" fmla="*/ 390 w 675"/>
              <a:gd name="T7" fmla="*/ 616 h 645"/>
              <a:gd name="T8" fmla="*/ 283 w 675"/>
              <a:gd name="T9" fmla="*/ 616 h 645"/>
              <a:gd name="T10" fmla="*/ 221 w 675"/>
              <a:gd name="T11" fmla="*/ 554 h 645"/>
              <a:gd name="T12" fmla="*/ 212 w 675"/>
              <a:gd name="T13" fmla="*/ 550 h 645"/>
              <a:gd name="T14" fmla="*/ 100 w 675"/>
              <a:gd name="T15" fmla="*/ 550 h 645"/>
              <a:gd name="T16" fmla="*/ 0 w 675"/>
              <a:gd name="T17" fmla="*/ 450 h 645"/>
              <a:gd name="T18" fmla="*/ 0 w 675"/>
              <a:gd name="T19" fmla="*/ 100 h 645"/>
              <a:gd name="T20" fmla="*/ 100 w 675"/>
              <a:gd name="T21" fmla="*/ 0 h 645"/>
              <a:gd name="T22" fmla="*/ 575 w 675"/>
              <a:gd name="T23" fmla="*/ 0 h 645"/>
              <a:gd name="T24" fmla="*/ 675 w 675"/>
              <a:gd name="T25" fmla="*/ 100 h 645"/>
              <a:gd name="T26" fmla="*/ 675 w 675"/>
              <a:gd name="T27" fmla="*/ 450 h 645"/>
              <a:gd name="T28" fmla="*/ 574 w 675"/>
              <a:gd name="T29" fmla="*/ 550 h 645"/>
              <a:gd name="T30" fmla="*/ 574 w 675"/>
              <a:gd name="T31" fmla="*/ 500 h 645"/>
              <a:gd name="T32" fmla="*/ 624 w 675"/>
              <a:gd name="T33" fmla="*/ 450 h 645"/>
              <a:gd name="T34" fmla="*/ 624 w 675"/>
              <a:gd name="T35" fmla="*/ 100 h 645"/>
              <a:gd name="T36" fmla="*/ 574 w 675"/>
              <a:gd name="T37" fmla="*/ 50 h 645"/>
              <a:gd name="T38" fmla="*/ 98 w 675"/>
              <a:gd name="T39" fmla="*/ 50 h 645"/>
              <a:gd name="T40" fmla="*/ 48 w 675"/>
              <a:gd name="T41" fmla="*/ 100 h 645"/>
              <a:gd name="T42" fmla="*/ 48 w 675"/>
              <a:gd name="T43" fmla="*/ 450 h 645"/>
              <a:gd name="T44" fmla="*/ 98 w 675"/>
              <a:gd name="T45" fmla="*/ 500 h 645"/>
              <a:gd name="T46" fmla="*/ 211 w 675"/>
              <a:gd name="T47" fmla="*/ 500 h 645"/>
              <a:gd name="T48" fmla="*/ 255 w 675"/>
              <a:gd name="T49" fmla="*/ 519 h 645"/>
              <a:gd name="T50" fmla="*/ 317 w 675"/>
              <a:gd name="T51" fmla="*/ 581 h 645"/>
              <a:gd name="T52" fmla="*/ 352 w 675"/>
              <a:gd name="T53" fmla="*/ 581 h 645"/>
              <a:gd name="T54" fmla="*/ 415 w 675"/>
              <a:gd name="T55" fmla="*/ 519 h 645"/>
              <a:gd name="T56" fmla="*/ 458 w 675"/>
              <a:gd name="T57" fmla="*/ 500 h 645"/>
              <a:gd name="T58" fmla="*/ 574 w 675"/>
              <a:gd name="T59" fmla="*/ 500 h 645"/>
              <a:gd name="T60" fmla="*/ 186 w 675"/>
              <a:gd name="T61" fmla="*/ 237 h 645"/>
              <a:gd name="T62" fmla="*/ 223 w 675"/>
              <a:gd name="T63" fmla="*/ 275 h 645"/>
              <a:gd name="T64" fmla="*/ 223 w 675"/>
              <a:gd name="T65" fmla="*/ 300 h 645"/>
              <a:gd name="T66" fmla="*/ 186 w 675"/>
              <a:gd name="T67" fmla="*/ 337 h 645"/>
              <a:gd name="T68" fmla="*/ 148 w 675"/>
              <a:gd name="T69" fmla="*/ 300 h 645"/>
              <a:gd name="T70" fmla="*/ 148 w 675"/>
              <a:gd name="T71" fmla="*/ 275 h 645"/>
              <a:gd name="T72" fmla="*/ 186 w 675"/>
              <a:gd name="T73" fmla="*/ 237 h 645"/>
              <a:gd name="T74" fmla="*/ 336 w 675"/>
              <a:gd name="T75" fmla="*/ 237 h 645"/>
              <a:gd name="T76" fmla="*/ 373 w 675"/>
              <a:gd name="T77" fmla="*/ 275 h 645"/>
              <a:gd name="T78" fmla="*/ 373 w 675"/>
              <a:gd name="T79" fmla="*/ 300 h 645"/>
              <a:gd name="T80" fmla="*/ 336 w 675"/>
              <a:gd name="T81" fmla="*/ 337 h 645"/>
              <a:gd name="T82" fmla="*/ 298 w 675"/>
              <a:gd name="T83" fmla="*/ 300 h 645"/>
              <a:gd name="T84" fmla="*/ 298 w 675"/>
              <a:gd name="T85" fmla="*/ 275 h 645"/>
              <a:gd name="T86" fmla="*/ 336 w 675"/>
              <a:gd name="T87" fmla="*/ 237 h 645"/>
              <a:gd name="T88" fmla="*/ 486 w 675"/>
              <a:gd name="T89" fmla="*/ 237 h 645"/>
              <a:gd name="T90" fmla="*/ 524 w 675"/>
              <a:gd name="T91" fmla="*/ 275 h 645"/>
              <a:gd name="T92" fmla="*/ 524 w 675"/>
              <a:gd name="T93" fmla="*/ 300 h 645"/>
              <a:gd name="T94" fmla="*/ 486 w 675"/>
              <a:gd name="T95" fmla="*/ 337 h 645"/>
              <a:gd name="T96" fmla="*/ 448 w 675"/>
              <a:gd name="T97" fmla="*/ 300 h 645"/>
              <a:gd name="T98" fmla="*/ 448 w 675"/>
              <a:gd name="T99" fmla="*/ 275 h 645"/>
              <a:gd name="T100" fmla="*/ 486 w 675"/>
              <a:gd name="T101" fmla="*/ 23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5" h="645">
                <a:moveTo>
                  <a:pt x="574" y="550"/>
                </a:moveTo>
                <a:cubicBezTo>
                  <a:pt x="461" y="550"/>
                  <a:pt x="461" y="550"/>
                  <a:pt x="461" y="550"/>
                </a:cubicBezTo>
                <a:cubicBezTo>
                  <a:pt x="457" y="550"/>
                  <a:pt x="455" y="551"/>
                  <a:pt x="452" y="554"/>
                </a:cubicBezTo>
                <a:cubicBezTo>
                  <a:pt x="390" y="616"/>
                  <a:pt x="390" y="616"/>
                  <a:pt x="390" y="616"/>
                </a:cubicBezTo>
                <a:cubicBezTo>
                  <a:pt x="361" y="645"/>
                  <a:pt x="313" y="645"/>
                  <a:pt x="283" y="616"/>
                </a:cubicBezTo>
                <a:cubicBezTo>
                  <a:pt x="221" y="554"/>
                  <a:pt x="221" y="554"/>
                  <a:pt x="221" y="554"/>
                </a:cubicBezTo>
                <a:cubicBezTo>
                  <a:pt x="218" y="551"/>
                  <a:pt x="216" y="550"/>
                  <a:pt x="212" y="550"/>
                </a:cubicBezTo>
                <a:cubicBezTo>
                  <a:pt x="100" y="550"/>
                  <a:pt x="100" y="550"/>
                  <a:pt x="100" y="550"/>
                </a:cubicBezTo>
                <a:cubicBezTo>
                  <a:pt x="45" y="550"/>
                  <a:pt x="0" y="505"/>
                  <a:pt x="0" y="450"/>
                </a:cubicBezTo>
                <a:cubicBezTo>
                  <a:pt x="0" y="100"/>
                  <a:pt x="0" y="100"/>
                  <a:pt x="0" y="100"/>
                </a:cubicBezTo>
                <a:cubicBezTo>
                  <a:pt x="0" y="45"/>
                  <a:pt x="45" y="0"/>
                  <a:pt x="100" y="0"/>
                </a:cubicBezTo>
                <a:cubicBezTo>
                  <a:pt x="575" y="0"/>
                  <a:pt x="575" y="0"/>
                  <a:pt x="575" y="0"/>
                </a:cubicBezTo>
                <a:cubicBezTo>
                  <a:pt x="630" y="0"/>
                  <a:pt x="675" y="45"/>
                  <a:pt x="675" y="100"/>
                </a:cubicBezTo>
                <a:cubicBezTo>
                  <a:pt x="675" y="450"/>
                  <a:pt x="675" y="450"/>
                  <a:pt x="675" y="450"/>
                </a:cubicBezTo>
                <a:cubicBezTo>
                  <a:pt x="674" y="505"/>
                  <a:pt x="628" y="550"/>
                  <a:pt x="574" y="550"/>
                </a:cubicBezTo>
                <a:close/>
                <a:moveTo>
                  <a:pt x="574" y="500"/>
                </a:moveTo>
                <a:cubicBezTo>
                  <a:pt x="601" y="500"/>
                  <a:pt x="624" y="477"/>
                  <a:pt x="624" y="450"/>
                </a:cubicBezTo>
                <a:cubicBezTo>
                  <a:pt x="624" y="100"/>
                  <a:pt x="624" y="100"/>
                  <a:pt x="624" y="100"/>
                </a:cubicBezTo>
                <a:cubicBezTo>
                  <a:pt x="624" y="72"/>
                  <a:pt x="601" y="50"/>
                  <a:pt x="574" y="50"/>
                </a:cubicBezTo>
                <a:cubicBezTo>
                  <a:pt x="98" y="50"/>
                  <a:pt x="98" y="50"/>
                  <a:pt x="98" y="50"/>
                </a:cubicBezTo>
                <a:cubicBezTo>
                  <a:pt x="71" y="50"/>
                  <a:pt x="48" y="72"/>
                  <a:pt x="48" y="100"/>
                </a:cubicBezTo>
                <a:cubicBezTo>
                  <a:pt x="48" y="450"/>
                  <a:pt x="48" y="450"/>
                  <a:pt x="48" y="450"/>
                </a:cubicBezTo>
                <a:cubicBezTo>
                  <a:pt x="48" y="477"/>
                  <a:pt x="71" y="500"/>
                  <a:pt x="98" y="500"/>
                </a:cubicBezTo>
                <a:cubicBezTo>
                  <a:pt x="211" y="500"/>
                  <a:pt x="211" y="500"/>
                  <a:pt x="211" y="500"/>
                </a:cubicBezTo>
                <a:cubicBezTo>
                  <a:pt x="227" y="500"/>
                  <a:pt x="243" y="506"/>
                  <a:pt x="255" y="519"/>
                </a:cubicBezTo>
                <a:cubicBezTo>
                  <a:pt x="317" y="581"/>
                  <a:pt x="317" y="581"/>
                  <a:pt x="317" y="581"/>
                </a:cubicBezTo>
                <a:cubicBezTo>
                  <a:pt x="327" y="591"/>
                  <a:pt x="342" y="591"/>
                  <a:pt x="352" y="581"/>
                </a:cubicBezTo>
                <a:cubicBezTo>
                  <a:pt x="415" y="519"/>
                  <a:pt x="415" y="519"/>
                  <a:pt x="415" y="519"/>
                </a:cubicBezTo>
                <a:cubicBezTo>
                  <a:pt x="426" y="507"/>
                  <a:pt x="442" y="500"/>
                  <a:pt x="458" y="500"/>
                </a:cubicBezTo>
                <a:lnTo>
                  <a:pt x="574" y="500"/>
                </a:lnTo>
                <a:close/>
                <a:moveTo>
                  <a:pt x="186" y="237"/>
                </a:moveTo>
                <a:cubicBezTo>
                  <a:pt x="207" y="237"/>
                  <a:pt x="223" y="254"/>
                  <a:pt x="223" y="275"/>
                </a:cubicBezTo>
                <a:cubicBezTo>
                  <a:pt x="223" y="300"/>
                  <a:pt x="223" y="300"/>
                  <a:pt x="223" y="300"/>
                </a:cubicBezTo>
                <a:cubicBezTo>
                  <a:pt x="223" y="321"/>
                  <a:pt x="207" y="337"/>
                  <a:pt x="186" y="337"/>
                </a:cubicBezTo>
                <a:cubicBezTo>
                  <a:pt x="165" y="337"/>
                  <a:pt x="148" y="321"/>
                  <a:pt x="148" y="300"/>
                </a:cubicBezTo>
                <a:cubicBezTo>
                  <a:pt x="148" y="275"/>
                  <a:pt x="148" y="275"/>
                  <a:pt x="148" y="275"/>
                </a:cubicBezTo>
                <a:cubicBezTo>
                  <a:pt x="148" y="254"/>
                  <a:pt x="165" y="237"/>
                  <a:pt x="186" y="237"/>
                </a:cubicBezTo>
                <a:close/>
                <a:moveTo>
                  <a:pt x="336" y="237"/>
                </a:moveTo>
                <a:cubicBezTo>
                  <a:pt x="357" y="237"/>
                  <a:pt x="373" y="254"/>
                  <a:pt x="373" y="275"/>
                </a:cubicBezTo>
                <a:cubicBezTo>
                  <a:pt x="373" y="300"/>
                  <a:pt x="373" y="300"/>
                  <a:pt x="373" y="300"/>
                </a:cubicBezTo>
                <a:cubicBezTo>
                  <a:pt x="373" y="321"/>
                  <a:pt x="357" y="337"/>
                  <a:pt x="336" y="337"/>
                </a:cubicBezTo>
                <a:cubicBezTo>
                  <a:pt x="315" y="337"/>
                  <a:pt x="298" y="321"/>
                  <a:pt x="298" y="300"/>
                </a:cubicBezTo>
                <a:cubicBezTo>
                  <a:pt x="298" y="275"/>
                  <a:pt x="298" y="275"/>
                  <a:pt x="298" y="275"/>
                </a:cubicBezTo>
                <a:cubicBezTo>
                  <a:pt x="298" y="254"/>
                  <a:pt x="315" y="237"/>
                  <a:pt x="336" y="237"/>
                </a:cubicBezTo>
                <a:close/>
                <a:moveTo>
                  <a:pt x="486" y="237"/>
                </a:moveTo>
                <a:cubicBezTo>
                  <a:pt x="507" y="237"/>
                  <a:pt x="524" y="254"/>
                  <a:pt x="524" y="275"/>
                </a:cubicBezTo>
                <a:cubicBezTo>
                  <a:pt x="524" y="300"/>
                  <a:pt x="524" y="300"/>
                  <a:pt x="524" y="300"/>
                </a:cubicBezTo>
                <a:cubicBezTo>
                  <a:pt x="524" y="321"/>
                  <a:pt x="507" y="337"/>
                  <a:pt x="486" y="337"/>
                </a:cubicBezTo>
                <a:cubicBezTo>
                  <a:pt x="465" y="337"/>
                  <a:pt x="448" y="321"/>
                  <a:pt x="448" y="300"/>
                </a:cubicBezTo>
                <a:cubicBezTo>
                  <a:pt x="448" y="275"/>
                  <a:pt x="448" y="275"/>
                  <a:pt x="448" y="275"/>
                </a:cubicBezTo>
                <a:cubicBezTo>
                  <a:pt x="448" y="254"/>
                  <a:pt x="465" y="237"/>
                  <a:pt x="486" y="23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115" name="矩形 114"/>
          <p:cNvSpPr/>
          <p:nvPr/>
        </p:nvSpPr>
        <p:spPr bwMode="auto">
          <a:xfrm>
            <a:off x="1670889" y="1838822"/>
            <a:ext cx="6785214" cy="7683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b="1">
                <a:solidFill>
                  <a:srgbClr val="223250"/>
                </a:solidFill>
                <a:latin typeface="思源黑体 CN Heavy" panose="020B0A00000000000000" charset="-122"/>
                <a:ea typeface="思源黑体 CN Heavy" panose="020B0A00000000000000" charset="-122"/>
                <a:sym typeface="思源黑体 CN Normal" panose="020B0400000000000000" charset="-122"/>
              </a:rPr>
              <a:t>THANK YOU</a:t>
            </a:r>
          </a:p>
        </p:txBody>
      </p:sp>
      <p:sp>
        <p:nvSpPr>
          <p:cNvPr id="117" name="文本框 116"/>
          <p:cNvSpPr txBox="1"/>
          <p:nvPr/>
        </p:nvSpPr>
        <p:spPr>
          <a:xfrm>
            <a:off x="1695450" y="3480435"/>
            <a:ext cx="6699885" cy="27559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200" spc="0">
                <a:solidFill>
                  <a:srgbClr val="223250"/>
                </a:solidFill>
                <a:effectLst/>
                <a:sym typeface="思源黑体 CN Normal" panose="020B0400000000000000" charset="-122"/>
              </a:rPr>
              <a:t>Group members</a:t>
            </a:r>
            <a:r>
              <a:rPr lang="zh-CN" altLang="en-US" sz="1200" spc="0">
                <a:solidFill>
                  <a:srgbClr val="223250"/>
                </a:solidFill>
                <a:effectLst/>
                <a:sym typeface="思源黑体 CN Normal" panose="020B0400000000000000" charset="-122"/>
              </a:rPr>
              <a:t>：杜卓航</a:t>
            </a:r>
            <a:r>
              <a:rPr lang="en-US" altLang="zh-CN" sz="1200" spc="0">
                <a:solidFill>
                  <a:srgbClr val="223250"/>
                </a:solidFill>
                <a:effectLst/>
                <a:sym typeface="思源黑体 CN Normal" panose="020B0400000000000000" charset="-122"/>
              </a:rPr>
              <a:t>, 李苛垚, 黄熙晋, </a:t>
            </a:r>
            <a:r>
              <a:rPr lang="zh-CN" altLang="en-US" sz="1200" spc="0">
                <a:solidFill>
                  <a:srgbClr val="223250"/>
                </a:solidFill>
                <a:effectLst/>
                <a:sym typeface="思源黑体 CN Normal" panose="020B0400000000000000" charset="-122"/>
              </a:rPr>
              <a:t>鲍忠正</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思源黑体 CN Heavy" panose="020B0A00000000000000" charset="-122"/>
                <a:ea typeface="思源黑体 CN Heavy" panose="020B0A00000000000000" charset="-122"/>
                <a:cs typeface="+mn-cs"/>
                <a:sym typeface="思源黑体 CN Normal" panose="020B0400000000000000" charset="-122"/>
              </a:rPr>
              <a:t>感谢观看</a:t>
            </a: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w="19050">
                  <a:noFill/>
                </a:ln>
                <a:solidFill>
                  <a:srgbClr val="F4C68C"/>
                </a:solidFill>
                <a:effectLst/>
                <a:uLnTx/>
                <a:uFillTx/>
                <a:latin typeface="思源黑体 CN Heavy" panose="020B0A00000000000000" charset="-122"/>
                <a:ea typeface="思源黑体 CN Heavy" panose="020B0A00000000000000" charset="-122"/>
                <a:cs typeface="+mn-cs"/>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33823" y="1102074"/>
            <a:ext cx="2968502" cy="296850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grpSp>
        <p:nvGrpSpPr>
          <p:cNvPr id="3" name="组合 2"/>
          <p:cNvGrpSpPr/>
          <p:nvPr/>
        </p:nvGrpSpPr>
        <p:grpSpPr>
          <a:xfrm>
            <a:off x="8217298" y="159954"/>
            <a:ext cx="715010" cy="696091"/>
            <a:chOff x="6278035" y="358666"/>
            <a:chExt cx="765166" cy="744920"/>
          </a:xfrm>
        </p:grpSpPr>
        <p:sp>
          <p:nvSpPr>
            <p:cNvPr id="2" name="椭圆 1"/>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6278035" y="465354"/>
              <a:ext cx="765166" cy="530724"/>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gr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883200" y="2065698"/>
            <a:ext cx="3828080" cy="1200143"/>
            <a:chOff x="71683" y="3471694"/>
            <a:chExt cx="5128154" cy="1200143"/>
          </a:xfrm>
        </p:grpSpPr>
        <p:sp>
          <p:nvSpPr>
            <p:cNvPr id="23" name="文本框 22"/>
            <p:cNvSpPr txBox="1"/>
            <p:nvPr/>
          </p:nvSpPr>
          <p:spPr>
            <a:xfrm>
              <a:off x="430660" y="3471694"/>
              <a:ext cx="4455734" cy="76835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ctr"/>
              <a:r>
                <a:rPr lang="zh-CN" altLang="en-US" sz="4400">
                  <a:ln w="19050">
                    <a:noFill/>
                  </a:ln>
                  <a:solidFill>
                    <a:srgbClr val="223250"/>
                  </a:solidFill>
                  <a:latin typeface="+mj-ea"/>
                  <a:ea typeface="+mj-ea"/>
                </a:rPr>
                <a:t>CONTENTS</a:t>
              </a:r>
            </a:p>
          </p:txBody>
        </p:sp>
        <p:sp>
          <p:nvSpPr>
            <p:cNvPr id="24" name="文本框 23"/>
            <p:cNvSpPr txBox="1"/>
            <p:nvPr/>
          </p:nvSpPr>
          <p:spPr>
            <a:xfrm>
              <a:off x="71683" y="4026677"/>
              <a:ext cx="5128154" cy="645160"/>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sz="4400">
                  <a:ln w="3175">
                    <a:gradFill>
                      <a:gsLst>
                        <a:gs pos="0">
                          <a:srgbClr val="223250"/>
                        </a:gs>
                        <a:gs pos="73000">
                          <a:srgbClr val="223250">
                            <a:alpha val="0"/>
                          </a:srgbClr>
                        </a:gs>
                      </a:gsLst>
                      <a:lin ang="5400000" scaled="1"/>
                    </a:gradFill>
                  </a:ln>
                  <a:no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zh-CN" altLang="en-US" sz="3600"/>
                <a:t>目录</a:t>
              </a:r>
            </a:p>
          </p:txBody>
        </p:sp>
      </p:grpSp>
      <p:sp>
        <p:nvSpPr>
          <p:cNvPr id="27" name="矩形 26"/>
          <p:cNvSpPr/>
          <p:nvPr/>
        </p:nvSpPr>
        <p:spPr>
          <a:xfrm>
            <a:off x="5752465" y="985520"/>
            <a:ext cx="3144520" cy="322580"/>
          </a:xfrm>
          <a:prstGeom prst="rect">
            <a:avLst/>
          </a:prstGeom>
          <a:noFill/>
          <a:ln>
            <a:noFill/>
          </a:ln>
        </p:spPr>
        <p:txBody>
          <a:bodyPr wrap="square" rtlCol="0">
            <a:noAutofit/>
          </a:bodyPr>
          <a:lstStyle/>
          <a:p>
            <a:r>
              <a:rPr lang="zh-CN" altLang="en-US" sz="1600">
                <a:ln w="38100">
                  <a:noFill/>
                </a:ln>
                <a:solidFill>
                  <a:srgbClr val="223250"/>
                </a:solidFill>
                <a:latin typeface="+mj-ea"/>
                <a:ea typeface="+mj-ea"/>
                <a:sym typeface="+mn-lt"/>
              </a:rPr>
              <a:t>Description of the Business</a:t>
            </a:r>
          </a:p>
        </p:txBody>
      </p:sp>
      <p:sp>
        <p:nvSpPr>
          <p:cNvPr id="28" name="文本框 27"/>
          <p:cNvSpPr txBox="1"/>
          <p:nvPr/>
        </p:nvSpPr>
        <p:spPr>
          <a:xfrm>
            <a:off x="5788854" y="1308309"/>
            <a:ext cx="1874224"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业务描述</a:t>
            </a:r>
          </a:p>
        </p:txBody>
      </p:sp>
      <p:sp>
        <p:nvSpPr>
          <p:cNvPr id="31" name="文本框 30"/>
          <p:cNvSpPr txBox="1"/>
          <p:nvPr/>
        </p:nvSpPr>
        <p:spPr>
          <a:xfrm>
            <a:off x="5186626" y="966346"/>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01</a:t>
            </a:r>
            <a:endParaRPr lang="zh-CN" altLang="en-US" sz="2400" spc="0">
              <a:solidFill>
                <a:srgbClr val="223250"/>
              </a:solidFill>
              <a:effectLst/>
            </a:endParaRPr>
          </a:p>
        </p:txBody>
      </p:sp>
      <p:cxnSp>
        <p:nvCxnSpPr>
          <p:cNvPr id="32" name="直接连接符 31"/>
          <p:cNvCxnSpPr/>
          <p:nvPr/>
        </p:nvCxnSpPr>
        <p:spPr>
          <a:xfrm>
            <a:off x="5745536" y="1142205"/>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772621" y="1891757"/>
            <a:ext cx="1847171" cy="337185"/>
          </a:xfrm>
          <a:prstGeom prst="rect">
            <a:avLst/>
          </a:prstGeom>
          <a:noFill/>
          <a:ln>
            <a:noFill/>
          </a:ln>
        </p:spPr>
        <p:txBody>
          <a:bodyPr wrap="square" rtlCol="0">
            <a:spAutoFit/>
          </a:bodyPr>
          <a:lstStyle/>
          <a:p>
            <a:r>
              <a:rPr lang="zh-CN" altLang="en-US" sz="1600">
                <a:ln w="38100">
                  <a:noFill/>
                </a:ln>
                <a:solidFill>
                  <a:srgbClr val="223250"/>
                </a:solidFill>
                <a:latin typeface="+mj-ea"/>
                <a:ea typeface="+mj-ea"/>
                <a:sym typeface="+mn-lt"/>
              </a:rPr>
              <a:t>Market Analysis</a:t>
            </a:r>
          </a:p>
        </p:txBody>
      </p:sp>
      <p:sp>
        <p:nvSpPr>
          <p:cNvPr id="35" name="文本框 34"/>
          <p:cNvSpPr txBox="1"/>
          <p:nvPr/>
        </p:nvSpPr>
        <p:spPr>
          <a:xfrm>
            <a:off x="5788854" y="2185981"/>
            <a:ext cx="1874224"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市场分析</a:t>
            </a:r>
          </a:p>
        </p:txBody>
      </p:sp>
      <p:sp>
        <p:nvSpPr>
          <p:cNvPr id="36" name="文本框 35"/>
          <p:cNvSpPr txBox="1"/>
          <p:nvPr/>
        </p:nvSpPr>
        <p:spPr>
          <a:xfrm>
            <a:off x="5186626" y="1844017"/>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02</a:t>
            </a:r>
            <a:endParaRPr lang="zh-CN" altLang="en-US" sz="2400" spc="0">
              <a:solidFill>
                <a:srgbClr val="223250"/>
              </a:solidFill>
              <a:effectLst/>
            </a:endParaRPr>
          </a:p>
        </p:txBody>
      </p:sp>
      <p:cxnSp>
        <p:nvCxnSpPr>
          <p:cNvPr id="37" name="直接连接符 36"/>
          <p:cNvCxnSpPr/>
          <p:nvPr/>
        </p:nvCxnSpPr>
        <p:spPr>
          <a:xfrm>
            <a:off x="5745536" y="2019877"/>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772785" y="2753995"/>
            <a:ext cx="2757805" cy="337185"/>
          </a:xfrm>
          <a:prstGeom prst="rect">
            <a:avLst/>
          </a:prstGeom>
          <a:noFill/>
          <a:ln>
            <a:noFill/>
          </a:ln>
        </p:spPr>
        <p:txBody>
          <a:bodyPr wrap="square" rtlCol="0">
            <a:spAutoFit/>
          </a:bodyPr>
          <a:lstStyle/>
          <a:p>
            <a:r>
              <a:rPr lang="zh-CN" altLang="en-US" sz="1600">
                <a:ln w="38100">
                  <a:noFill/>
                </a:ln>
                <a:solidFill>
                  <a:srgbClr val="223250"/>
                </a:solidFill>
                <a:latin typeface="+mj-ea"/>
                <a:ea typeface="+mj-ea"/>
                <a:sym typeface="+mn-lt"/>
              </a:rPr>
              <a:t>Business Operations</a:t>
            </a:r>
          </a:p>
        </p:txBody>
      </p:sp>
      <p:sp>
        <p:nvSpPr>
          <p:cNvPr id="39" name="文本框 38"/>
          <p:cNvSpPr txBox="1"/>
          <p:nvPr/>
        </p:nvSpPr>
        <p:spPr>
          <a:xfrm>
            <a:off x="5788854" y="3063653"/>
            <a:ext cx="2216628"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商业运作</a:t>
            </a:r>
          </a:p>
        </p:txBody>
      </p:sp>
      <p:sp>
        <p:nvSpPr>
          <p:cNvPr id="40" name="文本框 39"/>
          <p:cNvSpPr txBox="1"/>
          <p:nvPr/>
        </p:nvSpPr>
        <p:spPr>
          <a:xfrm>
            <a:off x="5186626" y="2721689"/>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03</a:t>
            </a:r>
            <a:endParaRPr lang="zh-CN" altLang="en-US" sz="2400" spc="0">
              <a:solidFill>
                <a:srgbClr val="223250"/>
              </a:solidFill>
              <a:effectLst/>
            </a:endParaRPr>
          </a:p>
        </p:txBody>
      </p:sp>
      <p:cxnSp>
        <p:nvCxnSpPr>
          <p:cNvPr id="41" name="直接连接符 40"/>
          <p:cNvCxnSpPr/>
          <p:nvPr/>
        </p:nvCxnSpPr>
        <p:spPr>
          <a:xfrm>
            <a:off x="5745536" y="2897549"/>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532890" y="1833880"/>
            <a:ext cx="7243445" cy="706755"/>
          </a:xfrm>
          <a:prstGeom prst="rect">
            <a:avLst/>
          </a:prstGeom>
        </p:spPr>
        <p:txBody>
          <a:bodyPr wrap="square">
            <a:spAutoFit/>
          </a:bodyPr>
          <a:lstStyle/>
          <a:p>
            <a:pPr defTabSz="914400"/>
            <a:r>
              <a:rPr lang="zh-CN" altLang="en-US" sz="4000">
                <a:ln w="38100">
                  <a:noFill/>
                </a:ln>
                <a:solidFill>
                  <a:srgbClr val="223250"/>
                </a:solidFill>
                <a:latin typeface="+mj-ea"/>
                <a:ea typeface="+mj-ea"/>
                <a:sym typeface="+mn-lt"/>
              </a:rPr>
              <a:t>Description of the Business</a:t>
            </a:r>
            <a:endParaRPr lang="zh-CN" altLang="en-US" sz="4000" b="1" i="0">
              <a:ln w="38100">
                <a:noFill/>
              </a:ln>
              <a:solidFill>
                <a:srgbClr val="223250"/>
              </a:solidFill>
              <a:effectLst/>
              <a:latin typeface="+mj-ea"/>
              <a:ea typeface="+mj-ea"/>
              <a:sym typeface="+mn-lt"/>
            </a:endParaRPr>
          </a:p>
        </p:txBody>
      </p:sp>
      <p:sp>
        <p:nvSpPr>
          <p:cNvPr id="119" name="矩形 118"/>
          <p:cNvSpPr/>
          <p:nvPr/>
        </p:nvSpPr>
        <p:spPr>
          <a:xfrm>
            <a:off x="1703546" y="2545105"/>
            <a:ext cx="4849744" cy="506730"/>
          </a:xfrm>
          <a:prstGeom prst="rect">
            <a:avLst/>
          </a:prstGeom>
        </p:spPr>
        <p:txBody>
          <a:bodyPr wrap="square">
            <a:spAutoFit/>
          </a:bodyPr>
          <a:lstStyle/>
          <a:p>
            <a:pPr defTabSz="685800">
              <a:lnSpc>
                <a:spcPct val="150000"/>
              </a:lnSpc>
            </a:pPr>
            <a:r>
              <a:rPr lang="en-US" altLang="zh-CN" sz="900">
                <a:solidFill>
                  <a:schemeClr val="tx1">
                    <a:lumMod val="75000"/>
                    <a:lumOff val="25000"/>
                  </a:schemeClr>
                </a:solidFill>
                <a:cs typeface="+mn-ea"/>
              </a:rPr>
              <a:t>1.1 Who Are We?</a:t>
            </a:r>
          </a:p>
          <a:p>
            <a:pPr defTabSz="685800">
              <a:lnSpc>
                <a:spcPct val="150000"/>
              </a:lnSpc>
            </a:pPr>
            <a:r>
              <a:rPr lang="en-US" altLang="zh-CN" sz="900">
                <a:solidFill>
                  <a:schemeClr val="tx1">
                    <a:lumMod val="75000"/>
                    <a:lumOff val="25000"/>
                  </a:schemeClr>
                </a:solidFill>
                <a:cs typeface="+mn-ea"/>
              </a:rPr>
              <a:t>1.2  Our Target </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532731" y="1513594"/>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ONE</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041569"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ONE</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5015230"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Description of the Business</a:t>
            </a:r>
          </a:p>
        </p:txBody>
      </p:sp>
      <p:sp>
        <p:nvSpPr>
          <p:cNvPr id="15" name="文本框 14"/>
          <p:cNvSpPr txBox="1"/>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dirty="0">
                <a:solidFill>
                  <a:schemeClr val="tx1">
                    <a:lumMod val="75000"/>
                    <a:lumOff val="25000"/>
                  </a:schemeClr>
                </a:solidFill>
              </a:rPr>
              <a:t>公司陈述</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dirty="0">
                  <a:solidFill>
                    <a:srgbClr val="F4C68C"/>
                  </a:solidFill>
                  <a:effectLst/>
                  <a:sym typeface="思源黑体 CN Normal" panose="020B0400000000000000" charset="-122"/>
                </a:rPr>
                <a:t>1.1</a:t>
              </a:r>
            </a:p>
          </p:txBody>
        </p:sp>
      </p:grpSp>
      <p:sp>
        <p:nvSpPr>
          <p:cNvPr id="24" name="矩形: 圆角 23"/>
          <p:cNvSpPr/>
          <p:nvPr/>
        </p:nvSpPr>
        <p:spPr>
          <a:xfrm>
            <a:off x="4572000" y="983964"/>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26" name="矩形 2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618355" y="1988185"/>
            <a:ext cx="19196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I</a:t>
            </a:r>
            <a:r>
              <a:rPr lang="zh-CN" altLang="en-US" sz="1600">
                <a:solidFill>
                  <a:srgbClr val="223250"/>
                </a:solidFill>
                <a:latin typeface="+mj-ea"/>
                <a:ea typeface="+mj-ea"/>
                <a:sym typeface="思源黑体 CN Normal" panose="020B0400000000000000" charset="-122"/>
              </a:rPr>
              <a:t>nternational </a:t>
            </a:r>
            <a:r>
              <a:rPr lang="en-US" altLang="zh-CN" sz="1600">
                <a:solidFill>
                  <a:srgbClr val="223250"/>
                </a:solidFill>
                <a:latin typeface="+mj-ea"/>
                <a:ea typeface="+mj-ea"/>
                <a:sym typeface="思源黑体 CN Normal" panose="020B0400000000000000" charset="-122"/>
              </a:rPr>
              <a:t>V</a:t>
            </a:r>
            <a:r>
              <a:rPr lang="zh-CN" altLang="en-US" sz="1600">
                <a:solidFill>
                  <a:srgbClr val="223250"/>
                </a:solidFill>
                <a:latin typeface="+mj-ea"/>
                <a:ea typeface="+mj-ea"/>
                <a:sym typeface="思源黑体 CN Normal" panose="020B0400000000000000" charset="-122"/>
              </a:rPr>
              <a:t>ision</a:t>
            </a:r>
          </a:p>
        </p:txBody>
      </p:sp>
      <p:sp>
        <p:nvSpPr>
          <p:cNvPr id="30" name="矩形: 圆角 29"/>
          <p:cNvSpPr/>
          <p:nvPr/>
        </p:nvSpPr>
        <p:spPr>
          <a:xfrm>
            <a:off x="6753457" y="988359"/>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35" name="矩形 3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837045" y="1988185"/>
            <a:ext cx="187706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S</a:t>
            </a:r>
            <a:r>
              <a:rPr lang="zh-CN" altLang="en-US" sz="1600">
                <a:solidFill>
                  <a:srgbClr val="223250"/>
                </a:solidFill>
                <a:latin typeface="+mj-ea"/>
                <a:ea typeface="+mj-ea"/>
                <a:sym typeface="思源黑体 CN Normal" panose="020B0400000000000000" charset="-122"/>
              </a:rPr>
              <a:t>killed </a:t>
            </a:r>
            <a:r>
              <a:rPr lang="en-US" altLang="zh-CN" sz="1600">
                <a:solidFill>
                  <a:srgbClr val="223250"/>
                </a:solidFill>
                <a:latin typeface="+mj-ea"/>
                <a:ea typeface="+mj-ea"/>
                <a:sym typeface="思源黑体 CN Normal" panose="020B0400000000000000" charset="-122"/>
              </a:rPr>
              <a:t>P</a:t>
            </a:r>
            <a:r>
              <a:rPr lang="zh-CN" altLang="en-US" sz="1600">
                <a:solidFill>
                  <a:srgbClr val="223250"/>
                </a:solidFill>
                <a:latin typeface="+mj-ea"/>
                <a:ea typeface="+mj-ea"/>
                <a:sym typeface="思源黑体 CN Normal" panose="020B0400000000000000" charset="-122"/>
              </a:rPr>
              <a:t>rogramming</a:t>
            </a:r>
          </a:p>
        </p:txBody>
      </p:sp>
      <p:sp>
        <p:nvSpPr>
          <p:cNvPr id="48" name="矩形: 圆角 47"/>
          <p:cNvSpPr/>
          <p:nvPr/>
        </p:nvSpPr>
        <p:spPr>
          <a:xfrm>
            <a:off x="4572000" y="2986443"/>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50" name="矩形 4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618355" y="4017010"/>
            <a:ext cx="19196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a:solidFill>
                  <a:srgbClr val="223250"/>
                </a:solidFill>
                <a:latin typeface="+mj-ea"/>
                <a:ea typeface="+mj-ea"/>
                <a:sym typeface="思源黑体 CN Normal" panose="020B0400000000000000" charset="-122"/>
              </a:rPr>
              <a:t>Business </a:t>
            </a:r>
            <a:r>
              <a:rPr lang="en-US" altLang="zh-CN" sz="1600">
                <a:solidFill>
                  <a:srgbClr val="223250"/>
                </a:solidFill>
                <a:latin typeface="+mj-ea"/>
                <a:ea typeface="+mj-ea"/>
                <a:sym typeface="思源黑体 CN Normal" panose="020B0400000000000000" charset="-122"/>
              </a:rPr>
              <a:t>C</a:t>
            </a:r>
            <a:r>
              <a:rPr lang="zh-CN" altLang="en-US" sz="1600">
                <a:solidFill>
                  <a:srgbClr val="223250"/>
                </a:solidFill>
                <a:latin typeface="+mj-ea"/>
                <a:ea typeface="+mj-ea"/>
                <a:sym typeface="思源黑体 CN Normal" panose="020B0400000000000000" charset="-122"/>
              </a:rPr>
              <a:t>apability</a:t>
            </a:r>
          </a:p>
        </p:txBody>
      </p:sp>
      <p:sp>
        <p:nvSpPr>
          <p:cNvPr id="53" name="矩形: 圆角 52"/>
          <p:cNvSpPr/>
          <p:nvPr/>
        </p:nvSpPr>
        <p:spPr>
          <a:xfrm>
            <a:off x="6753457" y="2986442"/>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55" name="矩形 5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837045" y="4017010"/>
            <a:ext cx="187706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a:solidFill>
                  <a:srgbClr val="223250"/>
                </a:solidFill>
                <a:latin typeface="+mj-ea"/>
                <a:ea typeface="+mj-ea"/>
                <a:sym typeface="思源黑体 CN Normal" panose="020B0400000000000000" charset="-122"/>
              </a:rPr>
              <a:t>Good </a:t>
            </a:r>
            <a:r>
              <a:rPr lang="en-US" altLang="zh-CN" sz="1600">
                <a:solidFill>
                  <a:srgbClr val="223250"/>
                </a:solidFill>
                <a:latin typeface="+mj-ea"/>
                <a:ea typeface="+mj-ea"/>
                <a:sym typeface="思源黑体 CN Normal" panose="020B0400000000000000" charset="-122"/>
              </a:rPr>
              <a:t>T</a:t>
            </a:r>
            <a:r>
              <a:rPr lang="zh-CN" altLang="en-US" sz="1600">
                <a:solidFill>
                  <a:srgbClr val="223250"/>
                </a:solidFill>
                <a:latin typeface="+mj-ea"/>
                <a:ea typeface="+mj-ea"/>
                <a:sym typeface="思源黑体 CN Normal" panose="020B0400000000000000" charset="-122"/>
              </a:rPr>
              <a:t>eam</a:t>
            </a:r>
            <a:r>
              <a:rPr lang="en-US" altLang="zh-CN" sz="1600">
                <a:solidFill>
                  <a:srgbClr val="223250"/>
                </a:solidFill>
                <a:latin typeface="+mj-ea"/>
                <a:ea typeface="+mj-ea"/>
                <a:sym typeface="思源黑体 CN Normal" panose="020B0400000000000000" charset="-122"/>
              </a:rPr>
              <a:t>w</a:t>
            </a:r>
            <a:r>
              <a:rPr lang="zh-CN" altLang="en-US" sz="1600">
                <a:solidFill>
                  <a:srgbClr val="223250"/>
                </a:solidFill>
                <a:latin typeface="+mj-ea"/>
                <a:ea typeface="+mj-ea"/>
                <a:sym typeface="思源黑体 CN Normal" panose="020B0400000000000000" charset="-122"/>
              </a:rPr>
              <a:t>ork</a:t>
            </a:r>
          </a:p>
        </p:txBody>
      </p:sp>
      <p:sp>
        <p:nvSpPr>
          <p:cNvPr id="57" name="矩形 56"/>
          <p:cNvSpPr/>
          <p:nvPr/>
        </p:nvSpPr>
        <p:spPr>
          <a:xfrm>
            <a:off x="509534" y="1791750"/>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449580" y="2121535"/>
            <a:ext cx="3615690" cy="203009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dirty="0">
                <a:solidFill>
                  <a:schemeClr val="tx1">
                    <a:lumMod val="65000"/>
                    <a:lumOff val="35000"/>
                  </a:schemeClr>
                </a:solidFill>
                <a:latin typeface="Franklin Gothic Demi" panose="020B0703020102020204" charset="0"/>
                <a:cs typeface="Franklin Gothic Demi" panose="020B0703020102020204" charset="0"/>
              </a:rPr>
              <a:t>  We are from </a:t>
            </a:r>
            <a:r>
              <a:rPr lang="en-US" altLang="zh-CN" sz="1050" dirty="0">
                <a:solidFill>
                  <a:schemeClr val="tx1">
                    <a:lumMod val="65000"/>
                    <a:lumOff val="35000"/>
                  </a:schemeClr>
                </a:solidFill>
                <a:latin typeface="Franklin Gothic Demi" panose="020B0703020102020204" charset="0"/>
                <a:cs typeface="Franklin Gothic Demi" panose="020B0703020102020204" charset="0"/>
              </a:rPr>
              <a:t>t</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he </a:t>
            </a:r>
            <a:r>
              <a:rPr lang="zh-CN" altLang="en-US" sz="1050" b="1" i="1" dirty="0">
                <a:solidFill>
                  <a:srgbClr val="223250"/>
                </a:solidFill>
                <a:latin typeface="Franklin Gothic Demi" panose="020B0703020102020204" charset="0"/>
                <a:cs typeface="Franklin Gothic Demi" panose="020B0703020102020204" charset="0"/>
                <a:sym typeface="+mn-ea"/>
              </a:rPr>
              <a:t>Aberdeen</a:t>
            </a:r>
            <a:r>
              <a:rPr lang="en-US" altLang="zh-CN" sz="1050" b="1" i="1" dirty="0">
                <a:solidFill>
                  <a:srgbClr val="223250"/>
                </a:solidFill>
                <a:latin typeface="Franklin Gothic Demi" panose="020B0703020102020204" charset="0"/>
                <a:cs typeface="Franklin Gothic Demi" panose="020B0703020102020204" charset="0"/>
                <a:sym typeface="+mn-ea"/>
              </a:rPr>
              <a:t> </a:t>
            </a:r>
            <a:r>
              <a:rPr lang="en-US" altLang="zh-CN" sz="1050" b="1" i="1" dirty="0">
                <a:solidFill>
                  <a:srgbClr val="223250"/>
                </a:solidFill>
                <a:latin typeface="Franklin Gothic Demi" panose="020B0703020102020204" charset="0"/>
                <a:cs typeface="Franklin Gothic Demi" panose="020B0703020102020204" charset="0"/>
              </a:rPr>
              <a:t>I</a:t>
            </a:r>
            <a:r>
              <a:rPr lang="zh-CN" altLang="en-US" sz="1050" b="1" i="1" dirty="0">
                <a:solidFill>
                  <a:srgbClr val="223250"/>
                </a:solidFill>
                <a:latin typeface="Franklin Gothic Demi" panose="020B0703020102020204" charset="0"/>
                <a:cs typeface="Franklin Gothic Demi" panose="020B0703020102020204" charset="0"/>
              </a:rPr>
              <a:t>nstitute of Data Science and Artificial Intelligence, South China Normal University</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 At present, there are </a:t>
            </a:r>
            <a:r>
              <a:rPr lang="en-US" altLang="zh-CN" sz="1050" b="1" i="1" dirty="0">
                <a:solidFill>
                  <a:srgbClr val="223250"/>
                </a:solidFill>
                <a:latin typeface="Franklin Gothic Demi" panose="020B0703020102020204" charset="0"/>
                <a:cs typeface="Franklin Gothic Demi" panose="020B0703020102020204" charset="0"/>
              </a:rPr>
              <a:t>4</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members in our team, two of whom major in </a:t>
            </a:r>
            <a:r>
              <a:rPr lang="en-US" altLang="zh-CN" sz="1050" b="1" i="1" dirty="0">
                <a:solidFill>
                  <a:srgbClr val="223250"/>
                </a:solidFill>
                <a:latin typeface="Franklin Gothic Demi" panose="020B0703020102020204" charset="0"/>
                <a:cs typeface="Franklin Gothic Demi" panose="020B0703020102020204" charset="0"/>
              </a:rPr>
              <a:t>SE</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and two of whom major in </a:t>
            </a:r>
            <a:r>
              <a:rPr lang="en-US" altLang="zh-CN" sz="1050" b="1" i="1" dirty="0">
                <a:solidFill>
                  <a:srgbClr val="223250"/>
                </a:solidFill>
                <a:latin typeface="Franklin Gothic Demi" panose="020B0703020102020204" charset="0"/>
                <a:cs typeface="Franklin Gothic Demi" panose="020B0703020102020204" charset="0"/>
              </a:rPr>
              <a:t>IMIS</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This gives us not only excellent programming skills, but also considerable business knowledge. At the same time, we also have an international perspective and a good team culture.</a:t>
            </a:r>
          </a:p>
        </p:txBody>
      </p:sp>
      <p:sp>
        <p:nvSpPr>
          <p:cNvPr id="59" name="矩形 58"/>
          <p:cNvSpPr/>
          <p:nvPr/>
        </p:nvSpPr>
        <p:spPr>
          <a:xfrm>
            <a:off x="875450" y="1447165"/>
            <a:ext cx="1981044" cy="471805"/>
          </a:xfrm>
          <a:prstGeom prst="rect">
            <a:avLst/>
          </a:prstGeom>
          <a:noFill/>
          <a:ln>
            <a:noFill/>
          </a:ln>
        </p:spPr>
        <p:txBody>
          <a:bodyPr wrap="square" rtlCol="0">
            <a:noAutofit/>
          </a:bodyPr>
          <a:lstStyle/>
          <a:p>
            <a:r>
              <a:rPr lang="en-US" altLang="zh-CN" sz="2800" dirty="0">
                <a:ln w="38100">
                  <a:noFill/>
                </a:ln>
                <a:solidFill>
                  <a:srgbClr val="223250"/>
                </a:solidFill>
                <a:latin typeface="+mj-ea"/>
                <a:ea typeface="+mj-ea"/>
                <a:sym typeface="+mn-lt"/>
              </a:rPr>
              <a:t>About us</a:t>
            </a:r>
            <a:endParaRPr lang="zh-CN" altLang="en-US" sz="2800" dirty="0">
              <a:ln w="38100">
                <a:noFill/>
              </a:ln>
              <a:solidFill>
                <a:srgbClr val="223250"/>
              </a:solidFill>
              <a:latin typeface="+mj-ea"/>
              <a:ea typeface="+mj-ea"/>
              <a:sym typeface="+mn-lt"/>
            </a:endParaRPr>
          </a:p>
        </p:txBody>
      </p:sp>
      <p:pic>
        <p:nvPicPr>
          <p:cNvPr id="3" name="图片 2" descr="23acca69b86affdc2c07026a5ca87ff"/>
          <p:cNvPicPr>
            <a:picLocks noChangeAspect="1"/>
          </p:cNvPicPr>
          <p:nvPr/>
        </p:nvPicPr>
        <p:blipFill>
          <a:blip r:embed="rId3"/>
          <a:stretch>
            <a:fillRect/>
          </a:stretch>
        </p:blipFill>
        <p:spPr>
          <a:xfrm>
            <a:off x="4618355" y="1270635"/>
            <a:ext cx="1967230" cy="521335"/>
          </a:xfrm>
          <a:prstGeom prst="rect">
            <a:avLst/>
          </a:prstGeom>
        </p:spPr>
      </p:pic>
      <p:pic>
        <p:nvPicPr>
          <p:cNvPr id="100" name="图片 99"/>
          <p:cNvPicPr/>
          <p:nvPr/>
        </p:nvPicPr>
        <p:blipFill>
          <a:blip r:embed="rId4"/>
          <a:stretch>
            <a:fillRect/>
          </a:stretch>
        </p:blipFill>
        <p:spPr>
          <a:xfrm>
            <a:off x="6753225" y="1215390"/>
            <a:ext cx="2013585" cy="631190"/>
          </a:xfrm>
          <a:prstGeom prst="rect">
            <a:avLst/>
          </a:prstGeom>
          <a:noFill/>
          <a:ln w="9525">
            <a:noFill/>
          </a:ln>
        </p:spPr>
      </p:pic>
      <p:pic>
        <p:nvPicPr>
          <p:cNvPr id="101" name="图片 100"/>
          <p:cNvPicPr/>
          <p:nvPr/>
        </p:nvPicPr>
        <p:blipFill>
          <a:blip r:embed="rId5"/>
          <a:srcRect t="10234" b="13143"/>
          <a:stretch>
            <a:fillRect/>
          </a:stretch>
        </p:blipFill>
        <p:spPr>
          <a:xfrm>
            <a:off x="4572000" y="3307080"/>
            <a:ext cx="2012950" cy="582930"/>
          </a:xfrm>
          <a:prstGeom prst="rect">
            <a:avLst/>
          </a:prstGeom>
          <a:noFill/>
          <a:ln w="9525">
            <a:noFill/>
          </a:ln>
        </p:spPr>
      </p:pic>
      <p:pic>
        <p:nvPicPr>
          <p:cNvPr id="102" name="图片 101"/>
          <p:cNvPicPr/>
          <p:nvPr/>
        </p:nvPicPr>
        <p:blipFill>
          <a:blip r:embed="rId6"/>
          <a:srcRect t="5926" b="9938"/>
          <a:stretch>
            <a:fillRect/>
          </a:stretch>
        </p:blipFill>
        <p:spPr>
          <a:xfrm>
            <a:off x="6753225" y="3307080"/>
            <a:ext cx="2012315" cy="58293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5015230" cy="460375"/>
          </a:xfrm>
          <a:prstGeom prst="rect">
            <a:avLst/>
          </a:prstGeom>
          <a:noFill/>
          <a:ln>
            <a:noFill/>
          </a:ln>
        </p:spPr>
        <p:txBody>
          <a:bodyPr wrap="square" rtlCol="0">
            <a:spAutoFit/>
          </a:bodyPr>
          <a:lstStyle/>
          <a:p>
            <a:pPr defTabSz="914400"/>
            <a:r>
              <a:rPr lang="zh-CN" altLang="en-US" sz="2400" dirty="0">
                <a:ln w="38100">
                  <a:noFill/>
                </a:ln>
                <a:solidFill>
                  <a:srgbClr val="223250"/>
                </a:solidFill>
                <a:latin typeface="+mj-ea"/>
                <a:ea typeface="+mj-ea"/>
                <a:sym typeface="+mn-lt"/>
              </a:rPr>
              <a:t>Description of the Business</a:t>
            </a:r>
          </a:p>
        </p:txBody>
      </p:sp>
      <p:sp>
        <p:nvSpPr>
          <p:cNvPr id="15" name="文本框 14"/>
          <p:cNvSpPr txBox="1"/>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dirty="0">
                <a:solidFill>
                  <a:schemeClr val="tx1">
                    <a:lumMod val="75000"/>
                    <a:lumOff val="25000"/>
                  </a:schemeClr>
                </a:solidFill>
              </a:rPr>
              <a:t>公司陈述</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dirty="0">
                  <a:solidFill>
                    <a:srgbClr val="F4C68C"/>
                  </a:solidFill>
                  <a:effectLst/>
                  <a:sym typeface="思源黑体 CN Normal" panose="020B0400000000000000" charset="-122"/>
                </a:rPr>
                <a:t>1.2</a:t>
              </a:r>
            </a:p>
          </p:txBody>
        </p:sp>
      </p:grpSp>
      <p:sp>
        <p:nvSpPr>
          <p:cNvPr id="57" name="矩形 56"/>
          <p:cNvSpPr/>
          <p:nvPr/>
        </p:nvSpPr>
        <p:spPr>
          <a:xfrm>
            <a:off x="484954" y="1763933"/>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449580" y="2121535"/>
            <a:ext cx="3615690" cy="1896866"/>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2444750" marR="62230" indent="-2444750" algn="l">
              <a:lnSpc>
                <a:spcPct val="107000"/>
              </a:lnSpc>
              <a:spcAft>
                <a:spcPts val="540"/>
              </a:spcAft>
            </a:pPr>
            <a:r>
              <a:rPr lang="en-US" altLang="zh-CN" sz="1050" kern="100" dirty="0">
                <a:solidFill>
                  <a:srgbClr val="000000"/>
                </a:solidFill>
                <a:effectLst/>
                <a:latin typeface="+mn-lt"/>
                <a:ea typeface="等线" panose="02010600030101010101" pitchFamily="2" charset="-122"/>
              </a:rPr>
              <a:t>While using our app, customers are able to</a:t>
            </a:r>
            <a:endParaRPr lang="zh-CN" altLang="zh-CN" sz="1050" kern="100" dirty="0">
              <a:solidFill>
                <a:srgbClr val="000000"/>
              </a:solidFill>
              <a:effectLst/>
              <a:latin typeface="+mn-lt"/>
              <a:ea typeface="Times New Roman" panose="02020603050405020304" pitchFamily="18" charset="0"/>
            </a:endParaRPr>
          </a:p>
          <a:p>
            <a:pPr marL="342900" marR="62230" lvl="0" indent="-342900" algn="l">
              <a:lnSpc>
                <a:spcPct val="107000"/>
              </a:lnSpc>
              <a:spcAft>
                <a:spcPts val="540"/>
              </a:spcAft>
              <a:buFont typeface="+mj-lt"/>
              <a:buAutoNum type="arabicPeriod"/>
            </a:pPr>
            <a:r>
              <a:rPr lang="en-US" altLang="zh-CN" sz="1050" kern="100" dirty="0">
                <a:solidFill>
                  <a:srgbClr val="000000"/>
                </a:solidFill>
                <a:effectLst/>
                <a:latin typeface="+mn-lt"/>
                <a:ea typeface="等线" panose="02010600030101010101" pitchFamily="2" charset="-122"/>
              </a:rPr>
              <a:t>Chose different medical groups which they may think is suitable for their problem</a:t>
            </a:r>
            <a:endParaRPr lang="zh-CN" altLang="zh-CN" sz="1050" kern="100" dirty="0">
              <a:solidFill>
                <a:srgbClr val="000000"/>
              </a:solidFill>
              <a:effectLst/>
              <a:latin typeface="+mn-lt"/>
              <a:ea typeface="Times New Roman" panose="02020603050405020304" pitchFamily="18" charset="0"/>
            </a:endParaRPr>
          </a:p>
          <a:p>
            <a:pPr marL="342900" marR="62230" lvl="0" indent="-342900" algn="l">
              <a:lnSpc>
                <a:spcPct val="107000"/>
              </a:lnSpc>
              <a:spcAft>
                <a:spcPts val="540"/>
              </a:spcAft>
              <a:buFont typeface="+mj-lt"/>
              <a:buAutoNum type="arabicPeriod"/>
            </a:pPr>
            <a:r>
              <a:rPr lang="en-US" altLang="zh-CN" sz="1050" kern="100" dirty="0">
                <a:solidFill>
                  <a:srgbClr val="000000"/>
                </a:solidFill>
                <a:effectLst/>
                <a:latin typeface="+mn-lt"/>
                <a:ea typeface="等线" panose="02010600030101010101" pitchFamily="2" charset="-122"/>
              </a:rPr>
              <a:t>Have a detail overview of the information of groups</a:t>
            </a:r>
            <a:endParaRPr lang="zh-CN" altLang="zh-CN" sz="1050" kern="100" dirty="0">
              <a:solidFill>
                <a:srgbClr val="000000"/>
              </a:solidFill>
              <a:effectLst/>
              <a:latin typeface="+mn-lt"/>
              <a:ea typeface="Times New Roman" panose="02020603050405020304" pitchFamily="18" charset="0"/>
            </a:endParaRPr>
          </a:p>
          <a:p>
            <a:pPr marL="342900" marR="62230" lvl="0" indent="-342900" algn="l">
              <a:lnSpc>
                <a:spcPct val="107000"/>
              </a:lnSpc>
              <a:spcAft>
                <a:spcPts val="540"/>
              </a:spcAft>
              <a:buFont typeface="+mj-lt"/>
              <a:buAutoNum type="arabicPeriod"/>
            </a:pPr>
            <a:r>
              <a:rPr lang="en-US" altLang="zh-CN" sz="1050" kern="100" dirty="0">
                <a:solidFill>
                  <a:srgbClr val="000000"/>
                </a:solidFill>
                <a:effectLst/>
                <a:latin typeface="+mn-lt"/>
                <a:ea typeface="等线" panose="02010600030101010101" pitchFamily="2" charset="-122"/>
              </a:rPr>
              <a:t>Communicate with our doctors and be informed when doctors reply</a:t>
            </a:r>
            <a:endParaRPr lang="zh-CN" altLang="zh-CN" sz="1050" kern="100" dirty="0">
              <a:solidFill>
                <a:srgbClr val="000000"/>
              </a:solidFill>
              <a:effectLst/>
              <a:latin typeface="+mn-lt"/>
              <a:ea typeface="Times New Roman" panose="02020603050405020304" pitchFamily="18" charset="0"/>
            </a:endParaRPr>
          </a:p>
          <a:p>
            <a:pPr marL="342900" marR="62230" lvl="0" indent="-342900" algn="l">
              <a:lnSpc>
                <a:spcPct val="107000"/>
              </a:lnSpc>
              <a:spcAft>
                <a:spcPts val="540"/>
              </a:spcAft>
              <a:buFont typeface="+mj-lt"/>
              <a:buAutoNum type="arabicPeriod"/>
            </a:pPr>
            <a:r>
              <a:rPr lang="en-US" altLang="zh-CN" sz="1050" kern="100" dirty="0">
                <a:solidFill>
                  <a:srgbClr val="000000"/>
                </a:solidFill>
                <a:effectLst/>
                <a:latin typeface="+mn-lt"/>
                <a:ea typeface="等线" panose="02010600030101010101" pitchFamily="2" charset="-122"/>
              </a:rPr>
              <a:t>Navigate to different services which we will put forward sooner</a:t>
            </a:r>
            <a:endParaRPr lang="zh-CN" altLang="zh-CN" sz="1050" kern="100" dirty="0">
              <a:solidFill>
                <a:srgbClr val="000000"/>
              </a:solidFill>
              <a:effectLst/>
              <a:latin typeface="+mn-lt"/>
              <a:ea typeface="Times New Roman" panose="02020603050405020304" pitchFamily="18" charset="0"/>
            </a:endParaRPr>
          </a:p>
        </p:txBody>
      </p:sp>
      <p:sp>
        <p:nvSpPr>
          <p:cNvPr id="59" name="矩形 58"/>
          <p:cNvSpPr/>
          <p:nvPr/>
        </p:nvSpPr>
        <p:spPr>
          <a:xfrm>
            <a:off x="875450" y="1447165"/>
            <a:ext cx="1981044" cy="471805"/>
          </a:xfrm>
          <a:prstGeom prst="rect">
            <a:avLst/>
          </a:prstGeom>
          <a:noFill/>
          <a:ln>
            <a:noFill/>
          </a:ln>
        </p:spPr>
        <p:txBody>
          <a:bodyPr wrap="square" rtlCol="0">
            <a:noAutofit/>
          </a:bodyPr>
          <a:lstStyle/>
          <a:p>
            <a:r>
              <a:rPr lang="en-US" altLang="zh-CN" sz="2800" dirty="0">
                <a:ln w="38100">
                  <a:noFill/>
                </a:ln>
                <a:solidFill>
                  <a:srgbClr val="223250"/>
                </a:solidFill>
                <a:latin typeface="+mj-ea"/>
                <a:ea typeface="+mj-ea"/>
                <a:sym typeface="+mn-lt"/>
              </a:rPr>
              <a:t>Services</a:t>
            </a:r>
            <a:endParaRPr lang="zh-CN" altLang="en-US" sz="2800" dirty="0">
              <a:ln w="38100">
                <a:noFill/>
              </a:ln>
              <a:solidFill>
                <a:srgbClr val="223250"/>
              </a:solidFill>
              <a:latin typeface="+mj-ea"/>
              <a:ea typeface="+mj-ea"/>
              <a:sym typeface="+mn-lt"/>
            </a:endParaRPr>
          </a:p>
        </p:txBody>
      </p:sp>
      <p:pic>
        <p:nvPicPr>
          <p:cNvPr id="7" name="图片 6">
            <a:extLst>
              <a:ext uri="{FF2B5EF4-FFF2-40B4-BE49-F238E27FC236}">
                <a16:creationId xmlns:a16="http://schemas.microsoft.com/office/drawing/2014/main" id="{3028B5D4-1D37-42C1-27D0-A03117AA8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664" y="792421"/>
            <a:ext cx="3615688" cy="4225349"/>
          </a:xfrm>
          <a:prstGeom prst="rect">
            <a:avLst/>
          </a:prstGeom>
        </p:spPr>
      </p:pic>
    </p:spTree>
    <p:extLst>
      <p:ext uri="{BB962C8B-B14F-4D97-AF65-F5344CB8AC3E}">
        <p14:creationId xmlns:p14="http://schemas.microsoft.com/office/powerpoint/2010/main" val="247094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5031" y="1660973"/>
            <a:ext cx="3377863" cy="2051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1625" y="125730"/>
            <a:ext cx="6721475"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Description of the Business</a:t>
            </a:r>
          </a:p>
        </p:txBody>
      </p:sp>
      <p:sp>
        <p:nvSpPr>
          <p:cNvPr id="15" name="文本框 14"/>
          <p:cNvSpPr txBox="1"/>
          <p:nvPr/>
        </p:nvSpPr>
        <p:spPr>
          <a:xfrm>
            <a:off x="314325" y="558800"/>
            <a:ext cx="425704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dirty="0">
                <a:solidFill>
                  <a:schemeClr val="tx1">
                    <a:lumMod val="75000"/>
                    <a:lumOff val="25000"/>
                  </a:schemeClr>
                </a:solidFill>
              </a:rPr>
              <a:t>公司陈述</a:t>
            </a:r>
          </a:p>
        </p:txBody>
      </p:sp>
      <p:sp>
        <p:nvSpPr>
          <p:cNvPr id="19" name="矩形 18"/>
          <p:cNvSpPr/>
          <p:nvPr/>
        </p:nvSpPr>
        <p:spPr>
          <a:xfrm>
            <a:off x="8599714" y="1015713"/>
            <a:ext cx="544286" cy="3337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46230" y="2090987"/>
            <a:ext cx="4012706" cy="154559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dirty="0">
                <a:solidFill>
                  <a:schemeClr val="tx1">
                    <a:lumMod val="65000"/>
                    <a:lumOff val="35000"/>
                  </a:schemeClr>
                </a:solidFill>
                <a:latin typeface="Franklin Gothic Demi" panose="020B0703020102020204" charset="0"/>
                <a:cs typeface="Franklin Gothic Demi" panose="020B0703020102020204" charset="0"/>
              </a:rPr>
              <a:t>The app aims to provide users with more </a:t>
            </a:r>
            <a:r>
              <a:rPr lang="zh-CN" altLang="en-US" sz="1050" b="1" i="1" dirty="0">
                <a:solidFill>
                  <a:srgbClr val="223250"/>
                </a:solidFill>
                <a:latin typeface="Franklin Gothic Demi" panose="020B0703020102020204" charset="0"/>
                <a:cs typeface="Franklin Gothic Demi" panose="020B0703020102020204" charset="0"/>
              </a:rPr>
              <a:t>convenient online pet medical consultation services</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We are committed to providing users with high-quality, safe and convenient pet family doctor services. We will continue to improve and refine our Family Doctor App to meet the changing needs and expectations of our users.</a:t>
            </a:r>
          </a:p>
        </p:txBody>
      </p:sp>
      <p:sp>
        <p:nvSpPr>
          <p:cNvPr id="22" name="矩形: 圆角 21"/>
          <p:cNvSpPr/>
          <p:nvPr/>
        </p:nvSpPr>
        <p:spPr>
          <a:xfrm>
            <a:off x="372745" y="3861435"/>
            <a:ext cx="1968500" cy="334010"/>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sz="1100">
                <a:latin typeface="+mj-ea"/>
                <a:ea typeface="+mj-ea"/>
              </a:rPr>
              <a:t>There will be more...</a:t>
            </a:r>
            <a:endParaRPr lang="zh-CN" altLang="en-US" sz="1100">
              <a:latin typeface="+mj-ea"/>
              <a:ea typeface="+mj-ea"/>
            </a:endParaRP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449290" y="1342909"/>
            <a:ext cx="1643808" cy="523220"/>
          </a:xfrm>
          <a:prstGeom prst="rect">
            <a:avLst/>
          </a:prstGeom>
          <a:noFill/>
          <a:ln>
            <a:noFill/>
          </a:ln>
        </p:spPr>
        <p:txBody>
          <a:bodyPr wrap="square" rtlCol="0">
            <a:spAutoFit/>
          </a:bodyPr>
          <a:lstStyle/>
          <a:p>
            <a:r>
              <a:rPr lang="en-US" altLang="zh-CN" sz="2800" dirty="0">
                <a:ln w="38100">
                  <a:noFill/>
                </a:ln>
                <a:solidFill>
                  <a:srgbClr val="223250"/>
                </a:solidFill>
                <a:latin typeface="+mj-ea"/>
                <a:ea typeface="+mj-ea"/>
                <a:sym typeface="+mn-lt"/>
              </a:rPr>
              <a:t>Target</a:t>
            </a:r>
            <a:endParaRPr lang="zh-CN" altLang="en-US" sz="2800" dirty="0">
              <a:ln w="38100">
                <a:noFill/>
              </a:ln>
              <a:solidFill>
                <a:srgbClr val="223250"/>
              </a:solidFill>
              <a:latin typeface="+mj-ea"/>
              <a:ea typeface="+mj-ea"/>
              <a:sym typeface="+mn-lt"/>
            </a:endParaRPr>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dirty="0">
                  <a:solidFill>
                    <a:srgbClr val="F4C68C"/>
                  </a:solidFill>
                  <a:effectLst/>
                  <a:sym typeface="思源黑体 CN Normal" panose="020B0400000000000000" charset="-122"/>
                </a:rPr>
                <a:t>1.3</a:t>
              </a:r>
            </a:p>
          </p:txBody>
        </p:sp>
      </p:gr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l="6037" t="983" r="3939" b="777"/>
          <a:stretch>
            <a:fillRect/>
          </a:stretch>
        </p:blipFill>
        <p:spPr>
          <a:xfrm>
            <a:off x="4572000" y="1440435"/>
            <a:ext cx="3910084" cy="2847480"/>
          </a:xfrm>
          <a:custGeom>
            <a:avLst/>
            <a:gdLst>
              <a:gd name="connsiteX0" fmla="*/ 136138 w 3910084"/>
              <a:gd name="connsiteY0" fmla="*/ 0 h 2847480"/>
              <a:gd name="connsiteX1" fmla="*/ 3773946 w 3910084"/>
              <a:gd name="connsiteY1" fmla="*/ 0 h 2847480"/>
              <a:gd name="connsiteX2" fmla="*/ 3910084 w 3910084"/>
              <a:gd name="connsiteY2" fmla="*/ 136138 h 2847480"/>
              <a:gd name="connsiteX3" fmla="*/ 3910084 w 3910084"/>
              <a:gd name="connsiteY3" fmla="*/ 2711342 h 2847480"/>
              <a:gd name="connsiteX4" fmla="*/ 3773946 w 3910084"/>
              <a:gd name="connsiteY4" fmla="*/ 2847480 h 2847480"/>
              <a:gd name="connsiteX5" fmla="*/ 136138 w 3910084"/>
              <a:gd name="connsiteY5" fmla="*/ 2847480 h 2847480"/>
              <a:gd name="connsiteX6" fmla="*/ 0 w 3910084"/>
              <a:gd name="connsiteY6" fmla="*/ 2711342 h 2847480"/>
              <a:gd name="connsiteX7" fmla="*/ 0 w 3910084"/>
              <a:gd name="connsiteY7" fmla="*/ 136138 h 2847480"/>
              <a:gd name="connsiteX8" fmla="*/ 136138 w 3910084"/>
              <a:gd name="connsiteY8" fmla="*/ 0 h 28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084" h="2847480">
                <a:moveTo>
                  <a:pt x="136138" y="0"/>
                </a:moveTo>
                <a:lnTo>
                  <a:pt x="3773946" y="0"/>
                </a:lnTo>
                <a:cubicBezTo>
                  <a:pt x="3849133" y="0"/>
                  <a:pt x="3910084" y="60951"/>
                  <a:pt x="3910084" y="136138"/>
                </a:cubicBezTo>
                <a:lnTo>
                  <a:pt x="3910084" y="2711342"/>
                </a:lnTo>
                <a:cubicBezTo>
                  <a:pt x="3910084" y="2786529"/>
                  <a:pt x="3849133" y="2847480"/>
                  <a:pt x="3773946" y="2847480"/>
                </a:cubicBezTo>
                <a:lnTo>
                  <a:pt x="136138" y="2847480"/>
                </a:lnTo>
                <a:cubicBezTo>
                  <a:pt x="60951" y="2847480"/>
                  <a:pt x="0" y="2786529"/>
                  <a:pt x="0" y="2711342"/>
                </a:cubicBezTo>
                <a:lnTo>
                  <a:pt x="0" y="136138"/>
                </a:lnTo>
                <a:cubicBezTo>
                  <a:pt x="0" y="60951"/>
                  <a:pt x="60951" y="0"/>
                  <a:pt x="136138" y="0"/>
                </a:cubicBezTo>
                <a:close/>
              </a:path>
            </a:pathLst>
          </a:cu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2.3</a:t>
              </a:r>
            </a:p>
          </p:txBody>
        </p:sp>
      </p:grpSp>
      <p:pic>
        <p:nvPicPr>
          <p:cNvPr id="4" name="图片占位符 3" descr="C:\Users\75159\Desktop\75b2925cee5e6b15811b64b0c38f7f8.jpg75b2925cee5e6b15811b64b0c38f7f8"/>
          <p:cNvPicPr>
            <a:picLocks noGrp="1" noChangeAspect="1"/>
          </p:cNvPicPr>
          <p:nvPr>
            <p:ph type="pic" sz="quarter" idx="10"/>
            <p:custDataLst>
              <p:tags r:id="rId1"/>
            </p:custDataLst>
          </p:nvPr>
        </p:nvPicPr>
        <p:blipFill>
          <a:blip r:embed="rId5"/>
          <a:srcRect/>
          <a:stretch>
            <a:fillRect/>
          </a:stretch>
        </p:blipFill>
        <p:spPr>
          <a:xfrm>
            <a:off x="690588" y="1184935"/>
            <a:ext cx="1391446" cy="1383030"/>
          </a:xfrm>
        </p:spPr>
      </p:pic>
      <p:pic>
        <p:nvPicPr>
          <p:cNvPr id="6" name="图片占位符 5" descr="C:\Users\75159\Desktop\d9e177b50d979c7f1e0ea1353c2b86a.jpgd9e177b50d979c7f1e0ea1353c2b86a"/>
          <p:cNvPicPr>
            <a:picLocks noGrp="1" noChangeAspect="1"/>
          </p:cNvPicPr>
          <p:nvPr>
            <p:ph type="pic" sz="quarter" idx="11"/>
          </p:nvPr>
        </p:nvPicPr>
        <p:blipFill>
          <a:blip r:embed="rId6"/>
          <a:srcRect/>
          <a:stretch>
            <a:fillRect/>
          </a:stretch>
        </p:blipFill>
        <p:spPr>
          <a:xfrm>
            <a:off x="2815461" y="1181151"/>
            <a:ext cx="1390015" cy="1390599"/>
          </a:xfrm>
        </p:spPr>
      </p:pic>
      <p:pic>
        <p:nvPicPr>
          <p:cNvPr id="8" name="图片占位符 7" descr="C:\Users\75159\Desktop\0ba0b4e9c5af2f4804e3995d99cbb6f.png0ba0b4e9c5af2f4804e3995d99cbb6f"/>
          <p:cNvPicPr>
            <a:picLocks noGrp="1" noChangeAspect="1"/>
          </p:cNvPicPr>
          <p:nvPr>
            <p:ph type="pic" sz="quarter" idx="12"/>
          </p:nvPr>
        </p:nvPicPr>
        <p:blipFill>
          <a:blip r:embed="rId7"/>
          <a:srcRect/>
          <a:stretch>
            <a:fillRect/>
          </a:stretch>
        </p:blipFill>
        <p:spPr>
          <a:xfrm>
            <a:off x="4938902" y="1215415"/>
            <a:ext cx="1391446" cy="1322070"/>
          </a:xfrm>
        </p:spPr>
      </p:pic>
      <p:pic>
        <p:nvPicPr>
          <p:cNvPr id="23" name="图片占位符 22" descr="C:\Users\75159\Desktop\08ee7213d6b763aba5ac593ea9939cb.png08ee7213d6b763aba5ac593ea9939cb"/>
          <p:cNvPicPr>
            <a:picLocks noGrp="1" noChangeAspect="1"/>
          </p:cNvPicPr>
          <p:nvPr>
            <p:ph type="pic" sz="quarter" idx="13"/>
          </p:nvPr>
        </p:nvPicPr>
        <p:blipFill>
          <a:blip r:embed="rId8"/>
          <a:srcRect/>
          <a:stretch>
            <a:fillRect/>
          </a:stretch>
        </p:blipFill>
        <p:spPr>
          <a:xfrm>
            <a:off x="7103779" y="1181151"/>
            <a:ext cx="1310005" cy="1390599"/>
          </a:xfrm>
        </p:spPr>
      </p:pic>
      <p:sp>
        <p:nvSpPr>
          <p:cNvPr id="19" name="文本框 18"/>
          <p:cNvSpPr txBox="1"/>
          <p:nvPr/>
        </p:nvSpPr>
        <p:spPr>
          <a:xfrm>
            <a:off x="417830" y="3406775"/>
            <a:ext cx="1953895" cy="1347470"/>
          </a:xfrm>
          <a:prstGeom prst="rect">
            <a:avLst/>
          </a:prstGeom>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zh-CN" altLang="en-US" sz="900" dirty="0">
                <a:solidFill>
                  <a:schemeClr val="tx1">
                    <a:lumMod val="65000"/>
                    <a:lumOff val="35000"/>
                  </a:schemeClr>
                </a:solidFill>
                <a:sym typeface="思源黑体 CN Normal" panose="020B0400000000000000" charset="-122"/>
              </a:rPr>
              <a:t>The primary users of the software are pet owners who care about the health and well-being of their pets and are willing to spend money and time on pet care and maintenance.</a:t>
            </a:r>
          </a:p>
        </p:txBody>
      </p:sp>
      <p:sp>
        <p:nvSpPr>
          <p:cNvPr id="20" name="文本框 19"/>
          <p:cNvSpPr txBox="1"/>
          <p:nvPr/>
        </p:nvSpPr>
        <p:spPr>
          <a:xfrm>
            <a:off x="804576" y="2771921"/>
            <a:ext cx="1180193" cy="30670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400" b="0">
                <a:solidFill>
                  <a:srgbClr val="223250"/>
                </a:solidFill>
              </a:rPr>
              <a:t>Pet </a:t>
            </a:r>
            <a:r>
              <a:rPr lang="en-US" altLang="zh-CN" sz="1400" b="0">
                <a:solidFill>
                  <a:srgbClr val="223250"/>
                </a:solidFill>
              </a:rPr>
              <a:t>O</a:t>
            </a:r>
            <a:r>
              <a:rPr lang="zh-CN" altLang="en-US" sz="1400" b="0">
                <a:solidFill>
                  <a:srgbClr val="223250"/>
                </a:solidFill>
              </a:rPr>
              <a:t>wner</a:t>
            </a:r>
          </a:p>
        </p:txBody>
      </p:sp>
      <p:sp>
        <p:nvSpPr>
          <p:cNvPr id="21" name="矩形: 圆角 20"/>
          <p:cNvSpPr/>
          <p:nvPr/>
        </p:nvSpPr>
        <p:spPr>
          <a:xfrm>
            <a:off x="1037747" y="3165900"/>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01</a:t>
            </a:r>
            <a:endParaRPr lang="zh-CN" altLang="en-US" sz="900">
              <a:latin typeface="+mj-ea"/>
              <a:ea typeface="+mj-ea"/>
            </a:endParaRPr>
          </a:p>
        </p:txBody>
      </p:sp>
      <p:sp>
        <p:nvSpPr>
          <p:cNvPr id="22" name="文本框 21"/>
          <p:cNvSpPr txBox="1"/>
          <p:nvPr/>
        </p:nvSpPr>
        <p:spPr>
          <a:xfrm>
            <a:off x="2529626" y="3400433"/>
            <a:ext cx="1953963" cy="133794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zh-CN" altLang="en-US" sz="900">
                <a:solidFill>
                  <a:schemeClr val="tx1">
                    <a:lumMod val="65000"/>
                    <a:lumOff val="35000"/>
                  </a:schemeClr>
                </a:solidFill>
                <a:sym typeface="思源黑体 CN Normal" panose="020B0400000000000000" charset="-122"/>
              </a:rPr>
              <a:t>Th</a:t>
            </a:r>
            <a:r>
              <a:rPr lang="en-US" altLang="zh-CN" sz="900">
                <a:solidFill>
                  <a:schemeClr val="tx1">
                    <a:lumMod val="65000"/>
                    <a:lumOff val="35000"/>
                  </a:schemeClr>
                </a:solidFill>
                <a:sym typeface="思源黑体 CN Normal" panose="020B0400000000000000" charset="-122"/>
              </a:rPr>
              <a:t>ey</a:t>
            </a:r>
            <a:r>
              <a:rPr lang="zh-CN" altLang="en-US" sz="900">
                <a:solidFill>
                  <a:schemeClr val="tx1">
                    <a:lumMod val="65000"/>
                    <a:lumOff val="35000"/>
                  </a:schemeClr>
                </a:solidFill>
                <a:sym typeface="思源黑体 CN Normal" panose="020B0400000000000000" charset="-122"/>
              </a:rPr>
              <a:t> do not have enough time to go to the hospital or veterinary clinic in their busy work and life, but they want to keep abreast of their pets' health status and get professional advice.</a:t>
            </a:r>
          </a:p>
        </p:txBody>
      </p:sp>
      <p:sp>
        <p:nvSpPr>
          <p:cNvPr id="24" name="文本框 23"/>
          <p:cNvSpPr txBox="1"/>
          <p:nvPr/>
        </p:nvSpPr>
        <p:spPr>
          <a:xfrm>
            <a:off x="2695575" y="2771775"/>
            <a:ext cx="1641475" cy="30670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400" b="0">
                <a:solidFill>
                  <a:srgbClr val="223250"/>
                </a:solidFill>
              </a:rPr>
              <a:t>Busy </a:t>
            </a:r>
            <a:r>
              <a:rPr lang="en-US" altLang="zh-CN" sz="1400" b="0">
                <a:solidFill>
                  <a:srgbClr val="223250"/>
                </a:solidFill>
              </a:rPr>
              <a:t>U</a:t>
            </a:r>
            <a:r>
              <a:rPr lang="zh-CN" altLang="en-US" sz="1400" b="0">
                <a:solidFill>
                  <a:srgbClr val="223250"/>
                </a:solidFill>
              </a:rPr>
              <a:t>rbanites</a:t>
            </a:r>
          </a:p>
        </p:txBody>
      </p:sp>
      <p:sp>
        <p:nvSpPr>
          <p:cNvPr id="25" name="矩形: 圆角 24"/>
          <p:cNvSpPr/>
          <p:nvPr/>
        </p:nvSpPr>
        <p:spPr>
          <a:xfrm>
            <a:off x="3140867" y="3165900"/>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02</a:t>
            </a:r>
            <a:endParaRPr lang="zh-CN" altLang="en-US" sz="900">
              <a:latin typeface="+mj-ea"/>
              <a:ea typeface="+mj-ea"/>
            </a:endParaRPr>
          </a:p>
        </p:txBody>
      </p:sp>
      <p:sp>
        <p:nvSpPr>
          <p:cNvPr id="26" name="文本框 25"/>
          <p:cNvSpPr txBox="1"/>
          <p:nvPr/>
        </p:nvSpPr>
        <p:spPr>
          <a:xfrm>
            <a:off x="4641561" y="3406965"/>
            <a:ext cx="1953963" cy="92202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zh-CN" altLang="en-US" sz="900">
                <a:solidFill>
                  <a:schemeClr val="tx1">
                    <a:lumMod val="65000"/>
                    <a:lumOff val="35000"/>
                  </a:schemeClr>
                </a:solidFill>
                <a:sym typeface="思源黑体 CN Normal" panose="020B0400000000000000" charset="-122"/>
              </a:rPr>
              <a:t>These people are not very knowledgeable about pet care and need professional guidance and advice.</a:t>
            </a:r>
          </a:p>
        </p:txBody>
      </p:sp>
      <p:sp>
        <p:nvSpPr>
          <p:cNvPr id="27" name="文本框 26"/>
          <p:cNvSpPr txBox="1"/>
          <p:nvPr/>
        </p:nvSpPr>
        <p:spPr>
          <a:xfrm>
            <a:off x="4825365" y="2771775"/>
            <a:ext cx="1630680" cy="30670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400" b="0">
                <a:solidFill>
                  <a:srgbClr val="223250"/>
                </a:solidFill>
              </a:rPr>
              <a:t>Pet </a:t>
            </a:r>
            <a:r>
              <a:rPr lang="en-US" altLang="zh-CN" sz="1400" b="0">
                <a:solidFill>
                  <a:srgbClr val="223250"/>
                </a:solidFill>
              </a:rPr>
              <a:t>N</a:t>
            </a:r>
            <a:r>
              <a:rPr lang="zh-CN" altLang="en-US" sz="1400" b="0">
                <a:solidFill>
                  <a:srgbClr val="223250"/>
                </a:solidFill>
              </a:rPr>
              <a:t>ovices</a:t>
            </a:r>
          </a:p>
        </p:txBody>
      </p:sp>
      <p:sp>
        <p:nvSpPr>
          <p:cNvPr id="28" name="矩形: 圆角 27"/>
          <p:cNvSpPr/>
          <p:nvPr/>
        </p:nvSpPr>
        <p:spPr>
          <a:xfrm>
            <a:off x="5303090" y="3165900"/>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03</a:t>
            </a:r>
            <a:endParaRPr lang="zh-CN" altLang="en-US" sz="900">
              <a:latin typeface="+mj-ea"/>
              <a:ea typeface="+mj-ea"/>
            </a:endParaRPr>
          </a:p>
        </p:txBody>
      </p:sp>
      <p:sp>
        <p:nvSpPr>
          <p:cNvPr id="30" name="文本框 29"/>
          <p:cNvSpPr txBox="1"/>
          <p:nvPr/>
        </p:nvSpPr>
        <p:spPr>
          <a:xfrm>
            <a:off x="6753497" y="3420028"/>
            <a:ext cx="1953963" cy="112966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zh-CN" altLang="en-US" sz="900" dirty="0">
                <a:solidFill>
                  <a:schemeClr val="tx1">
                    <a:lumMod val="65000"/>
                    <a:lumOff val="35000"/>
                  </a:schemeClr>
                </a:solidFill>
                <a:sym typeface="思源黑体 CN Normal" panose="020B0400000000000000" charset="-122"/>
              </a:rPr>
              <a:t>The software can provide a communication platform for veterinary and pet medical practitioners to share experiences and knowledge.</a:t>
            </a:r>
          </a:p>
        </p:txBody>
      </p:sp>
      <p:sp>
        <p:nvSpPr>
          <p:cNvPr id="33" name="文本框 32"/>
          <p:cNvSpPr txBox="1"/>
          <p:nvPr/>
        </p:nvSpPr>
        <p:spPr>
          <a:xfrm>
            <a:off x="6944360" y="2771775"/>
            <a:ext cx="1655445"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600" b="0" dirty="0">
                <a:solidFill>
                  <a:srgbClr val="223250"/>
                </a:solidFill>
              </a:rPr>
              <a:t>V</a:t>
            </a:r>
            <a:r>
              <a:rPr lang="zh-CN" altLang="en-US" sz="1600" b="0" dirty="0">
                <a:solidFill>
                  <a:srgbClr val="223250"/>
                </a:solidFill>
              </a:rPr>
              <a:t>eterinarian</a:t>
            </a:r>
          </a:p>
        </p:txBody>
      </p:sp>
      <p:sp>
        <p:nvSpPr>
          <p:cNvPr id="34" name="矩形: 圆角 33"/>
          <p:cNvSpPr/>
          <p:nvPr/>
        </p:nvSpPr>
        <p:spPr>
          <a:xfrm>
            <a:off x="7373553" y="3165900"/>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04</a:t>
            </a:r>
            <a:endParaRPr lang="zh-CN" altLang="en-US" sz="900">
              <a:latin typeface="+mj-ea"/>
              <a:ea typeface="+mj-ea"/>
            </a:endParaRPr>
          </a:p>
        </p:txBody>
      </p:sp>
      <p:sp>
        <p:nvSpPr>
          <p:cNvPr id="5" name="矩形 4"/>
          <p:cNvSpPr/>
          <p:nvPr>
            <p:custDataLst>
              <p:tags r:id="rId2"/>
            </p:custDataLst>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User Persona</a:t>
            </a:r>
          </a:p>
        </p:txBody>
      </p:sp>
      <p:sp>
        <p:nvSpPr>
          <p:cNvPr id="7" name="文本框 6"/>
          <p:cNvSpPr txBox="1"/>
          <p:nvPr>
            <p:custDataLst>
              <p:tags r:id="rId3"/>
            </p:custDataLst>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a:t>
            </a:r>
            <a:r>
              <a:rPr lang="zh-CN" altLang="en-US" sz="900">
                <a:solidFill>
                  <a:schemeClr val="tx1">
                    <a:lumMod val="75000"/>
                    <a:lumOff val="25000"/>
                  </a:schemeClr>
                </a:solidFill>
              </a:rPr>
              <a:t>用户画像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zh-CN" altLang="en-US" sz="4400">
                <a:ln w="38100">
                  <a:noFill/>
                </a:ln>
                <a:solidFill>
                  <a:srgbClr val="223250"/>
                </a:solidFill>
                <a:latin typeface="+mj-ea"/>
                <a:ea typeface="+mj-ea"/>
                <a:sym typeface="+mn-lt"/>
              </a:rPr>
              <a:t>Market Analysis</a:t>
            </a:r>
          </a:p>
        </p:txBody>
      </p:sp>
      <p:sp>
        <p:nvSpPr>
          <p:cNvPr id="119" name="矩形 118"/>
          <p:cNvSpPr/>
          <p:nvPr/>
        </p:nvSpPr>
        <p:spPr>
          <a:xfrm>
            <a:off x="1703546" y="2545105"/>
            <a:ext cx="4849744" cy="714375"/>
          </a:xfrm>
          <a:prstGeom prst="rect">
            <a:avLst/>
          </a:prstGeom>
        </p:spPr>
        <p:txBody>
          <a:bodyPr wrap="square">
            <a:spAutoFit/>
          </a:bodyPr>
          <a:lstStyle/>
          <a:p>
            <a:pPr defTabSz="685800">
              <a:lnSpc>
                <a:spcPct val="150000"/>
              </a:lnSpc>
            </a:pPr>
            <a:r>
              <a:rPr lang="en-US" altLang="zh-CN" sz="900">
                <a:solidFill>
                  <a:schemeClr val="tx1">
                    <a:lumMod val="75000"/>
                    <a:lumOff val="25000"/>
                  </a:schemeClr>
                </a:solidFill>
                <a:cs typeface="+mn-ea"/>
              </a:rPr>
              <a:t>2.1 Porters Competitive Forces Model</a:t>
            </a:r>
          </a:p>
          <a:p>
            <a:pPr defTabSz="685800">
              <a:lnSpc>
                <a:spcPct val="150000"/>
              </a:lnSpc>
            </a:pPr>
            <a:r>
              <a:rPr lang="en-US" altLang="zh-CN" sz="900">
                <a:solidFill>
                  <a:schemeClr val="tx1">
                    <a:lumMod val="75000"/>
                    <a:lumOff val="25000"/>
                  </a:schemeClr>
                </a:solidFill>
                <a:cs typeface="+mn-ea"/>
              </a:rPr>
              <a:t>2.2 Swot Analysis</a:t>
            </a:r>
          </a:p>
          <a:p>
            <a:pPr defTabSz="685800">
              <a:lnSpc>
                <a:spcPct val="150000"/>
              </a:lnSpc>
            </a:pPr>
            <a:r>
              <a:rPr lang="en-US" altLang="zh-CN" sz="900">
                <a:solidFill>
                  <a:schemeClr val="tx1">
                    <a:lumMod val="75000"/>
                    <a:lumOff val="25000"/>
                  </a:schemeClr>
                </a:solidFill>
                <a:cs typeface="+mn-ea"/>
              </a:rPr>
              <a:t>2.3 User Persona</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TWO</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041569"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TWO</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412750" y="951865"/>
            <a:ext cx="3261360" cy="1304925"/>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1625" y="125730"/>
            <a:ext cx="3829685"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Market Analysis</a:t>
            </a: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市场分析-波特竞争力量模型</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2.1</a:t>
              </a:r>
            </a:p>
          </p:txBody>
        </p:sp>
      </p:grpSp>
      <p:sp>
        <p:nvSpPr>
          <p:cNvPr id="42" name="文本框 41"/>
          <p:cNvSpPr txBox="1"/>
          <p:nvPr/>
        </p:nvSpPr>
        <p:spPr>
          <a:xfrm>
            <a:off x="4644391" y="1243079"/>
            <a:ext cx="4231849" cy="101473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800" dirty="0">
                <a:solidFill>
                  <a:schemeClr val="tx1">
                    <a:lumMod val="65000"/>
                    <a:lumOff val="35000"/>
                  </a:schemeClr>
                </a:solidFill>
                <a:sym typeface="思源黑体 CN Normal" panose="020B0400000000000000" charset="-122"/>
              </a:rPr>
              <a:t>Suppliers of online pet medical platform are doctors with veterinary qualifications and suppliers of pet medical equipment. Currently, the purchase rate of veterinary medicine and equipment on major e-commerce platforms is not high. A highly integrated platform will bring huge benefits to suppliers, so the bargaining power of suppliers is </a:t>
            </a:r>
            <a:r>
              <a:rPr lang="zh-CN" altLang="en-US" sz="800" dirty="0">
                <a:solidFill>
                  <a:srgbClr val="223250"/>
                </a:solidFill>
                <a:highlight>
                  <a:srgbClr val="FFFF00"/>
                </a:highlight>
                <a:sym typeface="思源黑体 CN Normal" panose="020B0400000000000000" charset="-122"/>
              </a:rPr>
              <a:t>not high</a:t>
            </a:r>
            <a:r>
              <a:rPr lang="zh-CN" altLang="en-US" sz="800" dirty="0">
                <a:solidFill>
                  <a:schemeClr val="tx1">
                    <a:lumMod val="65000"/>
                    <a:lumOff val="35000"/>
                  </a:schemeClr>
                </a:solidFill>
                <a:sym typeface="思源黑体 CN Normal" panose="020B0400000000000000" charset="-122"/>
              </a:rPr>
              <a:t>.</a:t>
            </a:r>
          </a:p>
        </p:txBody>
      </p:sp>
      <p:sp>
        <p:nvSpPr>
          <p:cNvPr id="43" name="文本框 42"/>
          <p:cNvSpPr txBox="1"/>
          <p:nvPr/>
        </p:nvSpPr>
        <p:spPr>
          <a:xfrm>
            <a:off x="4644600" y="982293"/>
            <a:ext cx="3073892" cy="338554"/>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dirty="0">
                <a:solidFill>
                  <a:srgbClr val="223250"/>
                </a:solidFill>
              </a:rPr>
              <a:t>3. Supplier B</a:t>
            </a:r>
            <a:r>
              <a:rPr lang="en-US" altLang="zh-CN" sz="1600" b="0" dirty="0">
                <a:solidFill>
                  <a:srgbClr val="223250"/>
                </a:solidFill>
              </a:rPr>
              <a:t>argain Ability</a:t>
            </a:r>
            <a:endParaRPr lang="en-US" sz="1600" b="0" dirty="0">
              <a:solidFill>
                <a:srgbClr val="223250"/>
              </a:solidFill>
            </a:endParaRPr>
          </a:p>
        </p:txBody>
      </p:sp>
      <p:sp>
        <p:nvSpPr>
          <p:cNvPr id="44" name="文本框 43"/>
          <p:cNvSpPr txBox="1"/>
          <p:nvPr/>
        </p:nvSpPr>
        <p:spPr>
          <a:xfrm>
            <a:off x="4644391" y="2569713"/>
            <a:ext cx="4231849"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800" dirty="0">
                <a:solidFill>
                  <a:schemeClr val="tx1">
                    <a:lumMod val="65000"/>
                    <a:lumOff val="35000"/>
                  </a:schemeClr>
                </a:solidFill>
                <a:sym typeface="思源黑体 CN Normal" panose="020B0400000000000000" charset="-122"/>
              </a:rPr>
              <a:t>The buyers of the online pet medical platform are families with pet health problems. For these buyers, the need to solve the pet health problems without leaving the house is quite urgent, so the buyers have </a:t>
            </a:r>
            <a:r>
              <a:rPr lang="zh-CN" altLang="en-US" sz="800" dirty="0">
                <a:solidFill>
                  <a:srgbClr val="223250"/>
                </a:solidFill>
                <a:highlight>
                  <a:srgbClr val="FFFF00"/>
                </a:highlight>
                <a:sym typeface="思源黑体 CN Normal" panose="020B0400000000000000" charset="-122"/>
              </a:rPr>
              <a:t>low bargaining power</a:t>
            </a:r>
            <a:r>
              <a:rPr lang="zh-CN" altLang="en-US" sz="800" dirty="0">
                <a:solidFill>
                  <a:schemeClr val="tx1">
                    <a:lumMod val="65000"/>
                    <a:lumOff val="35000"/>
                  </a:schemeClr>
                </a:solidFill>
                <a:sym typeface="思源黑体 CN Normal" panose="020B0400000000000000" charset="-122"/>
              </a:rPr>
              <a:t>.</a:t>
            </a:r>
          </a:p>
        </p:txBody>
      </p:sp>
      <p:sp>
        <p:nvSpPr>
          <p:cNvPr id="45" name="文本框 44"/>
          <p:cNvSpPr txBox="1"/>
          <p:nvPr/>
        </p:nvSpPr>
        <p:spPr>
          <a:xfrm>
            <a:off x="4644390" y="2292498"/>
            <a:ext cx="2862707" cy="338554"/>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dirty="0">
                <a:solidFill>
                  <a:srgbClr val="223250"/>
                </a:solidFill>
              </a:rPr>
              <a:t>4. Buyer B</a:t>
            </a:r>
            <a:r>
              <a:rPr lang="en-US" altLang="zh-CN" sz="1600" b="0" dirty="0">
                <a:solidFill>
                  <a:srgbClr val="223250"/>
                </a:solidFill>
              </a:rPr>
              <a:t>argain</a:t>
            </a:r>
            <a:r>
              <a:rPr lang="zh-CN" altLang="en-US" sz="1600" b="0" dirty="0">
                <a:solidFill>
                  <a:srgbClr val="223250"/>
                </a:solidFill>
              </a:rPr>
              <a:t> </a:t>
            </a:r>
            <a:r>
              <a:rPr lang="en-US" altLang="zh-CN" sz="1600" b="0" dirty="0">
                <a:solidFill>
                  <a:srgbClr val="223250"/>
                </a:solidFill>
              </a:rPr>
              <a:t>Ability</a:t>
            </a:r>
            <a:endParaRPr lang="en-US" sz="1600" b="0" dirty="0">
              <a:solidFill>
                <a:srgbClr val="223250"/>
              </a:solidFill>
            </a:endParaRPr>
          </a:p>
        </p:txBody>
      </p:sp>
      <p:sp>
        <p:nvSpPr>
          <p:cNvPr id="46" name="文本框 45"/>
          <p:cNvSpPr txBox="1"/>
          <p:nvPr/>
        </p:nvSpPr>
        <p:spPr>
          <a:xfrm>
            <a:off x="4644391" y="3802238"/>
            <a:ext cx="4231849" cy="62722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800" dirty="0">
                <a:solidFill>
                  <a:schemeClr val="tx1">
                    <a:lumMod val="65000"/>
                    <a:lumOff val="35000"/>
                  </a:schemeClr>
                </a:solidFill>
                <a:sym typeface="思源黑体 CN Normal" panose="020B0400000000000000" charset="-122"/>
              </a:rPr>
              <a:t>Alternative products are those that perform the same functions as products in the industry. </a:t>
            </a:r>
            <a:r>
              <a:rPr lang="en-US" altLang="zh-CN" sz="800" dirty="0">
                <a:solidFill>
                  <a:schemeClr val="tx1">
                    <a:lumMod val="65000"/>
                    <a:lumOff val="35000"/>
                  </a:schemeClr>
                </a:solidFill>
              </a:rPr>
              <a:t>Such as other pet medical service providers, offline pet hospitals, etc.</a:t>
            </a:r>
          </a:p>
          <a:p>
            <a:pPr>
              <a:buClr>
                <a:schemeClr val="accent2"/>
              </a:buClr>
            </a:pPr>
            <a:endParaRPr lang="zh-CN" altLang="en-US" sz="800" dirty="0">
              <a:solidFill>
                <a:schemeClr val="tx1">
                  <a:lumMod val="65000"/>
                  <a:lumOff val="35000"/>
                </a:schemeClr>
              </a:solidFill>
              <a:sym typeface="思源黑体 CN Normal" panose="020B0400000000000000" charset="-122"/>
            </a:endParaRPr>
          </a:p>
        </p:txBody>
      </p:sp>
      <p:sp>
        <p:nvSpPr>
          <p:cNvPr id="61" name="文本框 60"/>
          <p:cNvSpPr txBox="1"/>
          <p:nvPr/>
        </p:nvSpPr>
        <p:spPr>
          <a:xfrm>
            <a:off x="4644600" y="3526738"/>
            <a:ext cx="280289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dirty="0">
                <a:solidFill>
                  <a:srgbClr val="223250"/>
                </a:solidFill>
              </a:rPr>
              <a:t>5. Threat of Substitution</a:t>
            </a:r>
          </a:p>
        </p:txBody>
      </p:sp>
      <p:sp>
        <p:nvSpPr>
          <p:cNvPr id="29" name="矩形 28"/>
          <p:cNvSpPr/>
          <p:nvPr>
            <p:custDataLst>
              <p:tags r:id="rId2"/>
            </p:custDataLst>
          </p:nvPr>
        </p:nvSpPr>
        <p:spPr>
          <a:xfrm>
            <a:off x="457200" y="1005205"/>
            <a:ext cx="2213610" cy="1198880"/>
          </a:xfrm>
          <a:prstGeom prst="rect">
            <a:avLst/>
          </a:prstGeom>
          <a:noFill/>
          <a:ln>
            <a:noFill/>
          </a:ln>
        </p:spPr>
        <p:txBody>
          <a:bodyPr wrap="square" rtlCol="0">
            <a:spAutoFit/>
          </a:bodyPr>
          <a:lstStyle/>
          <a:p>
            <a:r>
              <a:rPr sz="2400" dirty="0">
                <a:ln w="38100">
                  <a:noFill/>
                </a:ln>
                <a:solidFill>
                  <a:schemeClr val="bg1"/>
                </a:solidFill>
                <a:latin typeface="+mj-ea"/>
                <a:ea typeface="+mj-ea"/>
                <a:sym typeface="+mn-lt"/>
              </a:rPr>
              <a:t>Porters </a:t>
            </a:r>
          </a:p>
          <a:p>
            <a:r>
              <a:rPr sz="2400" dirty="0">
                <a:ln w="38100">
                  <a:noFill/>
                </a:ln>
                <a:solidFill>
                  <a:schemeClr val="bg1"/>
                </a:solidFill>
                <a:latin typeface="+mj-ea"/>
                <a:ea typeface="+mj-ea"/>
                <a:sym typeface="+mn-lt"/>
              </a:rPr>
              <a:t>Competitive </a:t>
            </a:r>
          </a:p>
          <a:p>
            <a:r>
              <a:rPr sz="2400" dirty="0">
                <a:ln w="38100">
                  <a:noFill/>
                </a:ln>
                <a:solidFill>
                  <a:schemeClr val="bg1"/>
                </a:solidFill>
                <a:latin typeface="+mj-ea"/>
                <a:ea typeface="+mj-ea"/>
                <a:sym typeface="+mn-lt"/>
              </a:rPr>
              <a:t>Forces Model</a:t>
            </a:r>
          </a:p>
        </p:txBody>
      </p:sp>
      <p:sp>
        <p:nvSpPr>
          <p:cNvPr id="7" name="文本框 6"/>
          <p:cNvSpPr txBox="1"/>
          <p:nvPr>
            <p:custDataLst>
              <p:tags r:id="rId3"/>
            </p:custDataLst>
          </p:nvPr>
        </p:nvSpPr>
        <p:spPr>
          <a:xfrm>
            <a:off x="368091" y="2354649"/>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a:solidFill>
                  <a:srgbClr val="223250"/>
                </a:solidFill>
              </a:rPr>
              <a:t>1. Rivalry</a:t>
            </a:r>
          </a:p>
        </p:txBody>
      </p:sp>
      <p:sp>
        <p:nvSpPr>
          <p:cNvPr id="8" name="文本框 7"/>
          <p:cNvSpPr txBox="1"/>
          <p:nvPr>
            <p:custDataLst>
              <p:tags r:id="rId4"/>
            </p:custDataLst>
          </p:nvPr>
        </p:nvSpPr>
        <p:spPr>
          <a:xfrm>
            <a:off x="368091" y="2630291"/>
            <a:ext cx="4231849" cy="82994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800" dirty="0">
                <a:solidFill>
                  <a:schemeClr val="tx1">
                    <a:lumMod val="65000"/>
                    <a:lumOff val="35000"/>
                  </a:schemeClr>
                </a:solidFill>
                <a:sym typeface="思源黑体 CN Normal" panose="020B0400000000000000" charset="-122"/>
              </a:rPr>
              <a:t>Currently, the most </a:t>
            </a:r>
            <a:r>
              <a:rPr lang="en-US" altLang="zh-CN" sz="800" dirty="0">
                <a:solidFill>
                  <a:schemeClr val="tx1">
                    <a:lumMod val="65000"/>
                    <a:lumOff val="35000"/>
                  </a:schemeClr>
                </a:solidFill>
                <a:sym typeface="思源黑体 CN Normal" panose="020B0400000000000000" charset="-122"/>
              </a:rPr>
              <a:t>authentic</a:t>
            </a:r>
            <a:r>
              <a:rPr lang="zh-CN" altLang="en-US" sz="800" dirty="0">
                <a:solidFill>
                  <a:schemeClr val="tx1">
                    <a:lumMod val="65000"/>
                    <a:lumOff val="35000"/>
                  </a:schemeClr>
                </a:solidFill>
                <a:sym typeface="思源黑体 CN Normal" panose="020B0400000000000000" charset="-122"/>
              </a:rPr>
              <a:t> online medical platforms are </a:t>
            </a:r>
            <a:r>
              <a:rPr lang="zh-CN" altLang="en-US" sz="800" i="1" dirty="0">
                <a:solidFill>
                  <a:schemeClr val="tx1">
                    <a:lumMod val="65000"/>
                    <a:lumOff val="35000"/>
                  </a:schemeClr>
                </a:solidFill>
                <a:sym typeface="思源黑体 CN Normal" panose="020B0400000000000000" charset="-122"/>
              </a:rPr>
              <a:t>Dingxiang Doctor</a:t>
            </a:r>
            <a:r>
              <a:rPr lang="zh-CN" altLang="en-US" sz="800" dirty="0">
                <a:solidFill>
                  <a:schemeClr val="tx1">
                    <a:lumMod val="65000"/>
                    <a:lumOff val="35000"/>
                  </a:schemeClr>
                </a:solidFill>
                <a:sym typeface="思源黑体 CN Normal" panose="020B0400000000000000" charset="-122"/>
              </a:rPr>
              <a:t> and Baidu's </a:t>
            </a:r>
            <a:r>
              <a:rPr lang="zh-CN" altLang="en-US" sz="800" i="1" dirty="0">
                <a:solidFill>
                  <a:schemeClr val="tx1">
                    <a:lumMod val="65000"/>
                    <a:lumOff val="35000"/>
                  </a:schemeClr>
                </a:solidFill>
                <a:sym typeface="思源黑体 CN Normal" panose="020B0400000000000000" charset="-122"/>
              </a:rPr>
              <a:t>Baidu Health</a:t>
            </a:r>
            <a:r>
              <a:rPr lang="zh-CN" altLang="en-US" sz="800" dirty="0">
                <a:solidFill>
                  <a:schemeClr val="tx1">
                    <a:lumMod val="65000"/>
                    <a:lumOff val="35000"/>
                  </a:schemeClr>
                </a:solidFill>
                <a:sym typeface="思源黑体 CN Normal" panose="020B0400000000000000" charset="-122"/>
              </a:rPr>
              <a:t>. However, their main strategic direction is the online medical treatment for people. Therefore, the online medical platform market for pets is still </a:t>
            </a:r>
            <a:r>
              <a:rPr lang="zh-CN" altLang="en-US" sz="800" dirty="0">
                <a:solidFill>
                  <a:srgbClr val="223250"/>
                </a:solidFill>
                <a:sym typeface="思源黑体 CN Normal" panose="020B0400000000000000" charset="-122"/>
              </a:rPr>
              <a:t>relatively vacant</a:t>
            </a:r>
            <a:r>
              <a:rPr lang="zh-CN" altLang="en-US" sz="800" dirty="0">
                <a:solidFill>
                  <a:schemeClr val="tx1">
                    <a:lumMod val="65000"/>
                    <a:lumOff val="35000"/>
                  </a:schemeClr>
                </a:solidFill>
                <a:sym typeface="思源黑体 CN Normal" panose="020B0400000000000000" charset="-122"/>
              </a:rPr>
              <a:t> at present, and the prospect of this direction is quite ideal.</a:t>
            </a:r>
          </a:p>
        </p:txBody>
      </p:sp>
      <p:sp>
        <p:nvSpPr>
          <p:cNvPr id="9" name="文本框 8"/>
          <p:cNvSpPr txBox="1"/>
          <p:nvPr>
            <p:custDataLst>
              <p:tags r:id="rId5"/>
            </p:custDataLst>
          </p:nvPr>
        </p:nvSpPr>
        <p:spPr>
          <a:xfrm>
            <a:off x="412750" y="3587435"/>
            <a:ext cx="2957195"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a:solidFill>
                  <a:srgbClr val="223250"/>
                </a:solidFill>
              </a:rPr>
              <a:t>2. Threat of New Entrants</a:t>
            </a:r>
          </a:p>
        </p:txBody>
      </p:sp>
      <p:sp>
        <p:nvSpPr>
          <p:cNvPr id="10" name="文本框 9"/>
          <p:cNvSpPr txBox="1"/>
          <p:nvPr>
            <p:custDataLst>
              <p:tags r:id="rId6"/>
            </p:custDataLst>
          </p:nvPr>
        </p:nvSpPr>
        <p:spPr>
          <a:xfrm>
            <a:off x="412541" y="3862935"/>
            <a:ext cx="4231849" cy="1273554"/>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l"/>
            <a:r>
              <a:rPr lang="en-US" altLang="zh-CN" sz="800" dirty="0">
                <a:solidFill>
                  <a:schemeClr val="tx1">
                    <a:lumMod val="65000"/>
                    <a:lumOff val="35000"/>
                  </a:schemeClr>
                </a:solidFill>
              </a:rPr>
              <a:t>With the improvement of people's living quality, the gap in the pet market will become larger. Therefore, the demand of related industries, such as the pet medical industry, will increase, and the future market scale will </a:t>
            </a:r>
            <a:r>
              <a:rPr lang="en-US" altLang="zh-CN" sz="800" b="1" dirty="0">
                <a:solidFill>
                  <a:schemeClr val="tx1">
                    <a:lumMod val="65000"/>
                    <a:lumOff val="35000"/>
                  </a:schemeClr>
                </a:solidFill>
                <a:highlight>
                  <a:srgbClr val="FFFF00"/>
                </a:highlight>
              </a:rPr>
              <a:t>increase</a:t>
            </a:r>
            <a:r>
              <a:rPr lang="en-US" altLang="zh-CN" sz="800" dirty="0">
                <a:solidFill>
                  <a:schemeClr val="tx1">
                    <a:lumMod val="65000"/>
                    <a:lumOff val="35000"/>
                  </a:schemeClr>
                </a:solidFill>
                <a:highlight>
                  <a:srgbClr val="FFFF00"/>
                </a:highlight>
              </a:rPr>
              <a:t> </a:t>
            </a:r>
            <a:r>
              <a:rPr lang="en-US" altLang="zh-CN" sz="800" dirty="0">
                <a:solidFill>
                  <a:schemeClr val="tx1">
                    <a:lumMod val="65000"/>
                    <a:lumOff val="35000"/>
                  </a:schemeClr>
                </a:solidFill>
              </a:rPr>
              <a:t>the competitiveness of potential competitors.</a:t>
            </a:r>
          </a:p>
          <a:p>
            <a:br>
              <a:rPr lang="en-US" altLang="zh-CN" sz="1200" b="0" i="0" dirty="0">
                <a:solidFill>
                  <a:srgbClr val="939599"/>
                </a:solidFill>
                <a:effectLst/>
                <a:latin typeface="PingFang SC"/>
              </a:rPr>
            </a:br>
            <a:endParaRPr lang="zh-CN" altLang="en-US" sz="800" dirty="0">
              <a:solidFill>
                <a:schemeClr val="tx1">
                  <a:lumMod val="65000"/>
                  <a:lumOff val="35000"/>
                </a:schemeClr>
              </a:solidFill>
              <a:sym typeface="思源黑体 CN Normal" panose="020B0400000000000000"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jb3VudCI6NCwiaGRpZCI6IjQ1NjIzZTBhZDRhMjJjNWFjY2NiNDdlMjdkNjA0NDA5IiwidXNlckNvdW50Ijo0fQ=="/>
  <p:tag name="KSO_WPP_MARK_KEY" val="8ea66085-bafe-4ebe-b44f-d51d1a8f0c0d"/>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89.91968503937,&quot;width&quot;:2191.2535433070866}"/>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977">
      <a:dk1>
        <a:sysClr val="windowText" lastClr="000000"/>
      </a:dk1>
      <a:lt1>
        <a:sysClr val="window" lastClr="FFFFFF"/>
      </a:lt1>
      <a:dk2>
        <a:srgbClr val="000000"/>
      </a:dk2>
      <a:lt2>
        <a:srgbClr val="F8F8F8"/>
      </a:lt2>
      <a:accent1>
        <a:srgbClr val="F4C68C"/>
      </a:accent1>
      <a:accent2>
        <a:srgbClr val="E6C35D"/>
      </a:accent2>
      <a:accent3>
        <a:srgbClr val="3F3F3F"/>
      </a:accent3>
      <a:accent4>
        <a:srgbClr val="595959"/>
      </a:accent4>
      <a:accent5>
        <a:srgbClr val="5F5F5F"/>
      </a:accent5>
      <a:accent6>
        <a:srgbClr val="4D4D4D"/>
      </a:accent6>
      <a:hlink>
        <a:srgbClr val="000000"/>
      </a:hlink>
      <a:folHlink>
        <a:srgbClr val="919191"/>
      </a:folHlink>
    </a:clrScheme>
    <a:fontScheme name="思源黑体 CN Heavy">
      <a:majorFont>
        <a:latin typeface="思源黑体 CN Normal"/>
        <a:ea typeface="思源黑体 CN Heavy"/>
        <a:cs typeface=""/>
      </a:majorFont>
      <a:minorFont>
        <a:latin typeface="思源黑体 CN Normal"/>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Normal"/>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Normal"/>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1370</Words>
  <Application>Microsoft Office PowerPoint</Application>
  <PresentationFormat>全屏显示(16:9)</PresentationFormat>
  <Paragraphs>181</Paragraphs>
  <Slides>17</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PingFang SC</vt:lpstr>
      <vt:lpstr>Franklin Gothic Demi</vt:lpstr>
      <vt:lpstr>思源黑体 CN Heavy</vt:lpstr>
      <vt:lpstr>Arial</vt:lpstr>
      <vt:lpstr>思源黑体 CN Normal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卓航 杜</cp:lastModifiedBy>
  <cp:revision>42</cp:revision>
  <dcterms:created xsi:type="dcterms:W3CDTF">2022-02-25T07:15:00Z</dcterms:created>
  <dcterms:modified xsi:type="dcterms:W3CDTF">2023-04-06T00:39:24Z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28C7D04BE2F240E9AF057D72FA16A034</vt:lpwstr>
  </property>
  <property fmtid="{D5CDD505-2E9C-101B-9397-08002B2CF9AE}" pid="3" name="KSOProductBuildVer">
    <vt:lpwstr>2052-11.1.0.13703</vt:lpwstr>
  </property>
  <property fmtid="{D5CDD505-2E9C-101B-9397-08002B2CF9AE}" pid="4" name="KSOTemplateUUID">
    <vt:lpwstr>v1.0_mb_02ViYle247Au0inuxn18yg==</vt:lpwstr>
  </property>
</Properties>
</file>